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5" r:id="rId3"/>
    <p:sldId id="316" r:id="rId4"/>
    <p:sldId id="321" r:id="rId5"/>
    <p:sldId id="367" r:id="rId6"/>
    <p:sldId id="317" r:id="rId7"/>
    <p:sldId id="319" r:id="rId8"/>
    <p:sldId id="318" r:id="rId9"/>
    <p:sldId id="368" r:id="rId10"/>
    <p:sldId id="369" r:id="rId11"/>
    <p:sldId id="370" r:id="rId12"/>
    <p:sldId id="371" r:id="rId13"/>
    <p:sldId id="372" r:id="rId14"/>
    <p:sldId id="373" r:id="rId15"/>
    <p:sldId id="374" r:id="rId16"/>
    <p:sldId id="375" r:id="rId17"/>
    <p:sldId id="376" r:id="rId18"/>
    <p:sldId id="377" r:id="rId19"/>
    <p:sldId id="395" r:id="rId20"/>
    <p:sldId id="378" r:id="rId21"/>
    <p:sldId id="384" r:id="rId22"/>
    <p:sldId id="379" r:id="rId23"/>
    <p:sldId id="381" r:id="rId24"/>
    <p:sldId id="382" r:id="rId25"/>
    <p:sldId id="394" r:id="rId26"/>
    <p:sldId id="386" r:id="rId27"/>
    <p:sldId id="387" r:id="rId28"/>
    <p:sldId id="388" r:id="rId29"/>
    <p:sldId id="389" r:id="rId30"/>
    <p:sldId id="390" r:id="rId31"/>
    <p:sldId id="391" r:id="rId32"/>
    <p:sldId id="31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Yardım" initials="FY" lastIdx="15" clrIdx="0">
    <p:extLst>
      <p:ext uri="{19B8F6BF-5375-455C-9EA6-DF929625EA0E}">
        <p15:presenceInfo xmlns:p15="http://schemas.microsoft.com/office/powerpoint/2012/main" userId="S-1-5-21-2388202239-3538787356-3256464325-6680" providerId="AD"/>
      </p:ext>
    </p:extLst>
  </p:cmAuthor>
  <p:cmAuthor id="2" name="Hakan Çetin" initials="HÇ" lastIdx="16" clrIdx="1">
    <p:extLst>
      <p:ext uri="{19B8F6BF-5375-455C-9EA6-DF929625EA0E}">
        <p15:presenceInfo xmlns:p15="http://schemas.microsoft.com/office/powerpoint/2012/main" userId="S-1-5-21-2388202239-3538787356-3256464325-9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6037"/>
    <a:srgbClr val="231F20"/>
    <a:srgbClr val="E61F4F"/>
    <a:srgbClr val="B2B2B2"/>
    <a:srgbClr val="11A74F"/>
    <a:srgbClr val="FAB529"/>
    <a:srgbClr val="75246B"/>
    <a:srgbClr val="BABABA"/>
    <a:srgbClr val="11246B"/>
    <a:srgbClr val="EE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78474" autoAdjust="0"/>
  </p:normalViewPr>
  <p:slideViewPr>
    <p:cSldViewPr snapToGrid="0">
      <p:cViewPr varScale="1">
        <p:scale>
          <a:sx n="76" d="100"/>
          <a:sy n="76" d="100"/>
        </p:scale>
        <p:origin x="112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6246-CE9B-4920-AB24-C478AE1A6D51}" type="datetimeFigureOut">
              <a:rPr lang="tr-TR" smtClean="0"/>
              <a:t>20.03.2023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070A3-9205-4B13-891D-8E240E00CD61}" type="slidenum">
              <a:rPr lang="tr-TR" smtClean="0"/>
              <a:t>‹#›</a:t>
            </a:fld>
            <a:endParaRPr lang="tr-TR"/>
          </a:p>
        </p:txBody>
      </p:sp>
    </p:spTree>
    <p:extLst>
      <p:ext uri="{BB962C8B-B14F-4D97-AF65-F5344CB8AC3E}">
        <p14:creationId xmlns:p14="http://schemas.microsoft.com/office/powerpoint/2010/main" val="185213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Sigaradan Uzak Dur…,</a:t>
            </a:r>
            <a:r>
              <a:rPr lang="tr-TR" sz="1200" b="0" i="0" u="none" strike="noStrike" kern="1200" baseline="0" dirty="0">
                <a:solidFill>
                  <a:schemeClr val="tx1"/>
                </a:solidFill>
                <a:latin typeface="+mn-lt"/>
                <a:ea typeface="+mn-ea"/>
                <a:cs typeface="+mn-cs"/>
              </a:rPr>
              <a:t> Yeşilay Bilim Kurulu, 2016, İstanbul, Yeşilay TBM Alan Kitaplığı Dizisi No: 18.</a:t>
            </a:r>
            <a:endParaRPr lang="tr-TR" b="0"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a:t>
            </a:fld>
            <a:endParaRPr lang="tr-TR"/>
          </a:p>
        </p:txBody>
      </p:sp>
    </p:spTree>
    <p:extLst>
      <p:ext uri="{BB962C8B-B14F-4D97-AF65-F5344CB8AC3E}">
        <p14:creationId xmlns:p14="http://schemas.microsoft.com/office/powerpoint/2010/main" val="107995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10</a:t>
            </a:fld>
            <a:endParaRPr lang="tr-TR"/>
          </a:p>
        </p:txBody>
      </p:sp>
    </p:spTree>
    <p:extLst>
      <p:ext uri="{BB962C8B-B14F-4D97-AF65-F5344CB8AC3E}">
        <p14:creationId xmlns:p14="http://schemas.microsoft.com/office/powerpoint/2010/main" val="2838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11</a:t>
            </a:fld>
            <a:endParaRPr lang="tr-TR"/>
          </a:p>
        </p:txBody>
      </p:sp>
    </p:spTree>
    <p:extLst>
      <p:ext uri="{BB962C8B-B14F-4D97-AF65-F5344CB8AC3E}">
        <p14:creationId xmlns:p14="http://schemas.microsoft.com/office/powerpoint/2010/main" val="103319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12</a:t>
            </a:fld>
            <a:endParaRPr lang="tr-TR"/>
          </a:p>
        </p:txBody>
      </p:sp>
    </p:spTree>
    <p:extLst>
      <p:ext uri="{BB962C8B-B14F-4D97-AF65-F5344CB8AC3E}">
        <p14:creationId xmlns:p14="http://schemas.microsoft.com/office/powerpoint/2010/main" val="150198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 ekrana yansıtılır ve öğrencilere okunur.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13</a:t>
            </a:fld>
            <a:endParaRPr lang="tr-TR"/>
          </a:p>
        </p:txBody>
      </p:sp>
    </p:spTree>
    <p:extLst>
      <p:ext uri="{BB962C8B-B14F-4D97-AF65-F5344CB8AC3E}">
        <p14:creationId xmlns:p14="http://schemas.microsoft.com/office/powerpoint/2010/main" val="242927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14</a:t>
            </a:fld>
            <a:endParaRPr lang="tr-TR"/>
          </a:p>
        </p:txBody>
      </p:sp>
    </p:spTree>
    <p:extLst>
      <p:ext uri="{BB962C8B-B14F-4D97-AF65-F5344CB8AC3E}">
        <p14:creationId xmlns:p14="http://schemas.microsoft.com/office/powerpoint/2010/main" val="77938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Hikayeye dair sorular öğrencilere sorularak cevapları alınır.</a:t>
            </a:r>
            <a:r>
              <a:rPr lang="tr-TR" baseline="0" dirty="0"/>
              <a:t> Alınan cevaplara geri bildirim verilerek doğru cevaplar verilir.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15</a:t>
            </a:fld>
            <a:endParaRPr lang="tr-TR"/>
          </a:p>
        </p:txBody>
      </p:sp>
    </p:spTree>
    <p:extLst>
      <p:ext uri="{BB962C8B-B14F-4D97-AF65-F5344CB8AC3E}">
        <p14:creationId xmlns:p14="http://schemas.microsoft.com/office/powerpoint/2010/main" val="76581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16</a:t>
            </a:fld>
            <a:endParaRPr lang="tr-TR"/>
          </a:p>
        </p:txBody>
      </p:sp>
    </p:spTree>
    <p:extLst>
      <p:ext uri="{BB962C8B-B14F-4D97-AF65-F5344CB8AC3E}">
        <p14:creationId xmlns:p14="http://schemas.microsoft.com/office/powerpoint/2010/main" val="193081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17</a:t>
            </a:fld>
            <a:endParaRPr lang="tr-TR"/>
          </a:p>
        </p:txBody>
      </p:sp>
    </p:spTree>
    <p:extLst>
      <p:ext uri="{BB962C8B-B14F-4D97-AF65-F5344CB8AC3E}">
        <p14:creationId xmlns:p14="http://schemas.microsoft.com/office/powerpoint/2010/main" val="58447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18</a:t>
            </a:fld>
            <a:endParaRPr lang="tr-TR"/>
          </a:p>
        </p:txBody>
      </p:sp>
    </p:spTree>
    <p:extLst>
      <p:ext uri="{BB962C8B-B14F-4D97-AF65-F5344CB8AC3E}">
        <p14:creationId xmlns:p14="http://schemas.microsoft.com/office/powerpoint/2010/main" val="359513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Ekrana gelen sorular sırayla önce öğrencilere yöneltilir ve cevaplar alınır. Daha sonra slayttaki cevap gösterilerek öğrencilere aşağıdaki açıklamalar yapılır.</a:t>
            </a:r>
          </a:p>
          <a:p>
            <a:r>
              <a:rPr lang="tr-TR" sz="1200" kern="1200" dirty="0">
                <a:solidFill>
                  <a:schemeClr val="tx1"/>
                </a:solidFill>
                <a:effectLst/>
                <a:latin typeface="+mn-lt"/>
                <a:ea typeface="+mn-ea"/>
                <a:cs typeface="+mn-cs"/>
              </a:rPr>
              <a:t>1. Sigara içilen ilk anda beyindeki kan akışı azaldığı ve bir miktar mutluluk hormonu salgılandığı için insanlar stresinin azaldığını düşünür. Aslında bu yapay bir mutluluktur ve kısa süre içerisinde kaybolur. Bir süre sonraysa tekrar nikotin alma isteği gelir ve sigara içilmemesi durumunda kişinin stresi katlanarak artar. Bağımlı kişi sigara kullanmamanın oluşturduğu bu stresten kurtulmak için tekrar sigara içmek zorunda kalır. </a:t>
            </a:r>
          </a:p>
          <a:p>
            <a:r>
              <a:rPr lang="tr-TR" sz="1200" kern="1200" dirty="0">
                <a:solidFill>
                  <a:schemeClr val="tx1"/>
                </a:solidFill>
                <a:effectLst/>
                <a:latin typeface="+mn-lt"/>
                <a:ea typeface="+mn-ea"/>
                <a:cs typeface="+mn-cs"/>
              </a:rPr>
              <a:t>2. Sigara kullanıcılarının yiyecek ve içeceklerden aldığı tat gittikçe azalır. Aynı zamanda sigara, midenin hızla asit üretmesine neden olduğu için birçok mide rahatsızlığını da tetikler. Bu nedenlerle, kişi yemek yemekten keyif alamaz ve yeme – içme isteği azalır. Dolayısıyla sigara kullanıcılarında kilo kaybı görülebilir fakat bu sağlıksız ve yanıltıcı bir zayıflamadır. Bu durum, kişinin sağlığının kötüye gitmesine ve hastalıklara karşı korunmasız hale gelmesine neden olur. </a:t>
            </a:r>
          </a:p>
          <a:p>
            <a:r>
              <a:rPr lang="tr-TR" sz="1200" kern="1200" dirty="0">
                <a:solidFill>
                  <a:schemeClr val="tx1"/>
                </a:solidFill>
                <a:effectLst/>
                <a:latin typeface="+mn-lt"/>
                <a:ea typeface="+mn-ea"/>
                <a:cs typeface="+mn-cs"/>
              </a:rPr>
              <a:t>3. Beyin, aldığı nikotinin etkisi ile ilk anda biraz hızlanır ama sonra eskisinden de yavaş çalışır. Hatta uzun süre sigara içenlerde ciddi hafıza ve </a:t>
            </a:r>
            <a:r>
              <a:rPr lang="tr-TR" sz="1200" kern="1200">
                <a:solidFill>
                  <a:schemeClr val="tx1"/>
                </a:solidFill>
                <a:effectLst/>
                <a:latin typeface="+mn-lt"/>
                <a:ea typeface="+mn-ea"/>
                <a:cs typeface="+mn-cs"/>
              </a:rPr>
              <a:t>düşünme eksiklikleri </a:t>
            </a:r>
            <a:r>
              <a:rPr lang="tr-TR" sz="1200" kern="1200" dirty="0">
                <a:solidFill>
                  <a:schemeClr val="tx1"/>
                </a:solidFill>
                <a:effectLst/>
                <a:latin typeface="+mn-lt"/>
                <a:ea typeface="+mn-ea"/>
                <a:cs typeface="+mn-cs"/>
              </a:rPr>
              <a:t>oluşur. Sigara içen kişilerin odaklanma süresi kısalır ve konsantrasyonu kolayca düşer.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19</a:t>
            </a:fld>
            <a:endParaRPr lang="tr-TR"/>
          </a:p>
        </p:txBody>
      </p:sp>
    </p:spTree>
    <p:extLst>
      <p:ext uri="{BB962C8B-B14F-4D97-AF65-F5344CB8AC3E}">
        <p14:creationId xmlns:p14="http://schemas.microsoft.com/office/powerpoint/2010/main" val="27339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a:t>
            </a:fld>
            <a:endParaRPr lang="tr-TR"/>
          </a:p>
        </p:txBody>
      </p:sp>
    </p:spTree>
    <p:extLst>
      <p:ext uri="{BB962C8B-B14F-4D97-AF65-F5344CB8AC3E}">
        <p14:creationId xmlns:p14="http://schemas.microsoft.com/office/powerpoint/2010/main" val="230089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slayttaki cümlelerin tanıdık gelip gelmediği ve ne düşündükleri sorulur. Alınan cevaplarla birlikte sigara içmenin aslında havalı olmadığı, erkeklikle – kadınlıkla ilgisinin olmadığı, stresi azaltmadığı vurgulanır.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20</a:t>
            </a:fld>
            <a:endParaRPr lang="tr-TR"/>
          </a:p>
        </p:txBody>
      </p:sp>
    </p:spTree>
    <p:extLst>
      <p:ext uri="{BB962C8B-B14F-4D97-AF65-F5344CB8AC3E}">
        <p14:creationId xmlns:p14="http://schemas.microsoft.com/office/powerpoint/2010/main" val="427108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Slayt açıldığında öğrencilerden kağıt kalem çıkarmaları istenir. Yapılacak etkinliğin içeriğinden bahsedilir. Ekrandaki ilk cümle kağıdın başına yazdırılır. «Sigara içmiyorum, çünkü…» cümlesini öğrencilerin tamamlamaları istenir. 3 dakika süre verilir. Süre boyunca öğrenciler sigara içmeme gerekçelerini yazarlar. Sürenin sonunda gönüllü olanlardan cümlelerini paylaşmaları istenir. Daha sonra slayttaki cümleler ekrana yansıtılarak tek tek açıklanır.</a:t>
            </a:r>
            <a:endParaRPr lang="tr-TR" b="0" dirty="0"/>
          </a:p>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21</a:t>
            </a:fld>
            <a:endParaRPr lang="tr-TR"/>
          </a:p>
        </p:txBody>
      </p:sp>
    </p:spTree>
    <p:extLst>
      <p:ext uri="{BB962C8B-B14F-4D97-AF65-F5344CB8AC3E}">
        <p14:creationId xmlns:p14="http://schemas.microsoft.com/office/powerpoint/2010/main" val="69151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22</a:t>
            </a:fld>
            <a:endParaRPr lang="tr-TR"/>
          </a:p>
        </p:txBody>
      </p:sp>
    </p:spTree>
    <p:extLst>
      <p:ext uri="{BB962C8B-B14F-4D97-AF65-F5344CB8AC3E}">
        <p14:creationId xmlns:p14="http://schemas.microsoft.com/office/powerpoint/2010/main" val="405759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23</a:t>
            </a:fld>
            <a:endParaRPr lang="tr-TR"/>
          </a:p>
        </p:txBody>
      </p:sp>
    </p:spTree>
    <p:extLst>
      <p:ext uri="{BB962C8B-B14F-4D97-AF65-F5344CB8AC3E}">
        <p14:creationId xmlns:p14="http://schemas.microsoft.com/office/powerpoint/2010/main" val="5630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24</a:t>
            </a:fld>
            <a:endParaRPr lang="tr-TR"/>
          </a:p>
        </p:txBody>
      </p:sp>
    </p:spTree>
    <p:extLst>
      <p:ext uri="{BB962C8B-B14F-4D97-AF65-F5344CB8AC3E}">
        <p14:creationId xmlns:p14="http://schemas.microsoft.com/office/powerpoint/2010/main" val="387216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25</a:t>
            </a:fld>
            <a:endParaRPr lang="tr-TR"/>
          </a:p>
        </p:txBody>
      </p:sp>
    </p:spTree>
    <p:extLst>
      <p:ext uri="{BB962C8B-B14F-4D97-AF65-F5344CB8AC3E}">
        <p14:creationId xmlns:p14="http://schemas.microsoft.com/office/powerpoint/2010/main" val="71189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26</a:t>
            </a:fld>
            <a:endParaRPr lang="tr-TR"/>
          </a:p>
        </p:txBody>
      </p:sp>
    </p:spTree>
    <p:extLst>
      <p:ext uri="{BB962C8B-B14F-4D97-AF65-F5344CB8AC3E}">
        <p14:creationId xmlns:p14="http://schemas.microsoft.com/office/powerpoint/2010/main" val="27901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27</a:t>
            </a:fld>
            <a:endParaRPr lang="tr-TR"/>
          </a:p>
        </p:txBody>
      </p:sp>
    </p:spTree>
    <p:extLst>
      <p:ext uri="{BB962C8B-B14F-4D97-AF65-F5344CB8AC3E}">
        <p14:creationId xmlns:p14="http://schemas.microsoft.com/office/powerpoint/2010/main" val="26315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28</a:t>
            </a:fld>
            <a:endParaRPr lang="tr-TR"/>
          </a:p>
        </p:txBody>
      </p:sp>
    </p:spTree>
    <p:extLst>
      <p:ext uri="{BB962C8B-B14F-4D97-AF65-F5344CB8AC3E}">
        <p14:creationId xmlns:p14="http://schemas.microsoft.com/office/powerpoint/2010/main" val="199518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29</a:t>
            </a:fld>
            <a:endParaRPr lang="tr-TR"/>
          </a:p>
        </p:txBody>
      </p:sp>
    </p:spTree>
    <p:extLst>
      <p:ext uri="{BB962C8B-B14F-4D97-AF65-F5344CB8AC3E}">
        <p14:creationId xmlns:p14="http://schemas.microsoft.com/office/powerpoint/2010/main" val="274958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a:t>
            </a:fld>
            <a:endParaRPr lang="tr-TR"/>
          </a:p>
        </p:txBody>
      </p:sp>
    </p:spTree>
    <p:extLst>
      <p:ext uri="{BB962C8B-B14F-4D97-AF65-F5344CB8AC3E}">
        <p14:creationId xmlns:p14="http://schemas.microsoft.com/office/powerpoint/2010/main" val="44576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30</a:t>
            </a:fld>
            <a:endParaRPr lang="tr-TR"/>
          </a:p>
        </p:txBody>
      </p:sp>
    </p:spTree>
    <p:extLst>
      <p:ext uri="{BB962C8B-B14F-4D97-AF65-F5344CB8AC3E}">
        <p14:creationId xmlns:p14="http://schemas.microsoft.com/office/powerpoint/2010/main" val="1627747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31</a:t>
            </a:fld>
            <a:endParaRPr lang="tr-TR"/>
          </a:p>
        </p:txBody>
      </p:sp>
    </p:spTree>
    <p:extLst>
      <p:ext uri="{BB962C8B-B14F-4D97-AF65-F5344CB8AC3E}">
        <p14:creationId xmlns:p14="http://schemas.microsoft.com/office/powerpoint/2010/main" val="116280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a:solidFill>
                  <a:schemeClr val="tx1"/>
                </a:solidFill>
                <a:latin typeface="+mn-lt"/>
                <a:ea typeface="+mn-ea"/>
                <a:cs typeface="+mn-cs"/>
              </a:rPr>
              <a:t>Sigaradan Uzak Dur…,</a:t>
            </a:r>
            <a:r>
              <a:rPr lang="tr-TR" sz="1200" b="0" i="0" u="none" strike="noStrike" kern="1200" baseline="0">
                <a:solidFill>
                  <a:schemeClr val="tx1"/>
                </a:solidFill>
                <a:latin typeface="+mn-lt"/>
                <a:ea typeface="+mn-ea"/>
                <a:cs typeface="+mn-cs"/>
              </a:rPr>
              <a:t> Yeşilay Bilim Kurulu, 2016, İstanbul, Yeşilay TBM Alan Kitaplığı Dizisi No: 18.</a:t>
            </a:r>
            <a:endParaRPr lang="tr-TR" b="0"/>
          </a:p>
          <a:p>
            <a:endParaRPr lang="tr-TR"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32</a:t>
            </a:fld>
            <a:endParaRPr lang="tr-TR"/>
          </a:p>
        </p:txBody>
      </p:sp>
    </p:spTree>
    <p:extLst>
      <p:ext uri="{BB962C8B-B14F-4D97-AF65-F5344CB8AC3E}">
        <p14:creationId xmlns:p14="http://schemas.microsoft.com/office/powerpoint/2010/main" val="205296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hangi tütün ürünlerini bildikleri sorulur. Resimleri görünen ürünleri tanıyıp tanımadıkları sorularak kısaca ürünlerin ne olduğu detaylandırılmadan ifade edilir.</a:t>
            </a:r>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4</a:t>
            </a:fld>
            <a:endParaRPr lang="tr-TR"/>
          </a:p>
        </p:txBody>
      </p:sp>
    </p:spTree>
    <p:extLst>
      <p:ext uri="{BB962C8B-B14F-4D97-AF65-F5344CB8AC3E}">
        <p14:creationId xmlns:p14="http://schemas.microsoft.com/office/powerpoint/2010/main" val="185474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5</a:t>
            </a:fld>
            <a:endParaRPr lang="tr-TR"/>
          </a:p>
        </p:txBody>
      </p:sp>
    </p:spTree>
    <p:extLst>
      <p:ext uri="{BB962C8B-B14F-4D97-AF65-F5344CB8AC3E}">
        <p14:creationId xmlns:p14="http://schemas.microsoft.com/office/powerpoint/2010/main" val="8831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6</a:t>
            </a:fld>
            <a:endParaRPr lang="tr-TR"/>
          </a:p>
        </p:txBody>
      </p:sp>
    </p:spTree>
    <p:extLst>
      <p:ext uri="{BB962C8B-B14F-4D97-AF65-F5344CB8AC3E}">
        <p14:creationId xmlns:p14="http://schemas.microsoft.com/office/powerpoint/2010/main" val="95218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7</a:t>
            </a:fld>
            <a:endParaRPr lang="tr-TR"/>
          </a:p>
        </p:txBody>
      </p:sp>
    </p:spTree>
    <p:extLst>
      <p:ext uri="{BB962C8B-B14F-4D97-AF65-F5344CB8AC3E}">
        <p14:creationId xmlns:p14="http://schemas.microsoft.com/office/powerpoint/2010/main" val="137283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8</a:t>
            </a:fld>
            <a:endParaRPr lang="tr-TR"/>
          </a:p>
        </p:txBody>
      </p:sp>
    </p:spTree>
    <p:extLst>
      <p:ext uri="{BB962C8B-B14F-4D97-AF65-F5344CB8AC3E}">
        <p14:creationId xmlns:p14="http://schemas.microsoft.com/office/powerpoint/2010/main" val="310205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9</a:t>
            </a:fld>
            <a:endParaRPr lang="tr-TR"/>
          </a:p>
        </p:txBody>
      </p:sp>
    </p:spTree>
    <p:extLst>
      <p:ext uri="{BB962C8B-B14F-4D97-AF65-F5344CB8AC3E}">
        <p14:creationId xmlns:p14="http://schemas.microsoft.com/office/powerpoint/2010/main" val="231386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45F048E-CFB1-4CD8-B043-B64B84A0BA8D}" type="datetimeFigureOut">
              <a:rPr lang="tr-TR" smtClean="0"/>
              <a:t>20.03.2023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51700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27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618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4FEFB3-654E-E948-92EA-F0DB06E38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9AE0292F-A010-AE46-9A96-332A5A1742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24CA0B3D-2DB5-1249-A781-678EFEC622F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grpSp>
        <p:nvGrpSpPr>
          <p:cNvPr id="10" name="Grup 9">
            <a:extLst>
              <a:ext uri="{FF2B5EF4-FFF2-40B4-BE49-F238E27FC236}">
                <a16:creationId xmlns:a16="http://schemas.microsoft.com/office/drawing/2014/main" id="{C8FA42A2-6415-474B-9979-D993EA988475}"/>
              </a:ext>
            </a:extLst>
          </p:cNvPr>
          <p:cNvGrpSpPr/>
          <p:nvPr userDrawn="1"/>
        </p:nvGrpSpPr>
        <p:grpSpPr>
          <a:xfrm>
            <a:off x="-6350" y="0"/>
            <a:ext cx="12201525" cy="339725"/>
            <a:chOff x="-6350" y="0"/>
            <a:chExt cx="12201525" cy="339725"/>
          </a:xfrm>
        </p:grpSpPr>
        <p:sp>
          <p:nvSpPr>
            <p:cNvPr id="11" name="Freeform 70">
              <a:extLst>
                <a:ext uri="{FF2B5EF4-FFF2-40B4-BE49-F238E27FC236}">
                  <a16:creationId xmlns:a16="http://schemas.microsoft.com/office/drawing/2014/main" id="{D82B9966-9828-A64C-A224-5361EF5E76CB}"/>
                </a:ext>
              </a:extLst>
            </p:cNvPr>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Freeform 71">
              <a:extLst>
                <a:ext uri="{FF2B5EF4-FFF2-40B4-BE49-F238E27FC236}">
                  <a16:creationId xmlns:a16="http://schemas.microsoft.com/office/drawing/2014/main" id="{3E899972-D222-8B45-89C2-530BECBA2676}"/>
                </a:ext>
              </a:extLst>
            </p:cNvPr>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83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59A7685-879F-9C43-9661-5D3B053266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A3D95FD0-2B66-2443-85F7-931EE11036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AC1AD8FC-51CD-514B-A680-E87508EAC93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spTree>
    <p:extLst>
      <p:ext uri="{BB962C8B-B14F-4D97-AF65-F5344CB8AC3E}">
        <p14:creationId xmlns:p14="http://schemas.microsoft.com/office/powerpoint/2010/main" val="18034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5F048E-CFB1-4CD8-B043-B64B84A0BA8D}" type="datetimeFigureOut">
              <a:rPr lang="tr-TR" smtClean="0"/>
              <a:t>20.03.2023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59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5F048E-CFB1-4CD8-B043-B64B84A0BA8D}" type="datetimeFigureOut">
              <a:rPr lang="tr-TR" smtClean="0"/>
              <a:t>20.03.2023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9662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5F048E-CFB1-4CD8-B043-B64B84A0BA8D}" type="datetimeFigureOut">
              <a:rPr lang="tr-TR" smtClean="0"/>
              <a:t>20.03.2023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6348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5F048E-CFB1-4CD8-B043-B64B84A0BA8D}" type="datetimeFigureOut">
              <a:rPr lang="tr-TR" smtClean="0"/>
              <a:t>20.03.2023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3972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6156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55265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48E-CFB1-4CD8-B043-B64B84A0BA8D}" type="datetimeFigureOut">
              <a:rPr lang="tr-TR" smtClean="0"/>
              <a:t>20.03.2023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C709-382F-4FB3-A7F5-D08D561CD263}" type="slidenum">
              <a:rPr lang="tr-TR" smtClean="0"/>
              <a:t>‹#›</a:t>
            </a:fld>
            <a:endParaRPr lang="tr-TR"/>
          </a:p>
        </p:txBody>
      </p:sp>
    </p:spTree>
    <p:extLst>
      <p:ext uri="{BB962C8B-B14F-4D97-AF65-F5344CB8AC3E}">
        <p14:creationId xmlns:p14="http://schemas.microsoft.com/office/powerpoint/2010/main" val="392785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10" Type="http://schemas.openxmlformats.org/officeDocument/2006/relationships/image" Target="../media/image37.png"/><Relationship Id="rId4" Type="http://schemas.openxmlformats.org/officeDocument/2006/relationships/image" Target="../media/image44.emf"/><Relationship Id="rId9"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69.emf"/><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Dikdörtgen 36"/>
          <p:cNvSpPr/>
          <p:nvPr/>
        </p:nvSpPr>
        <p:spPr>
          <a:xfrm>
            <a:off x="8014557" y="0"/>
            <a:ext cx="4176936" cy="6858000"/>
          </a:xfrm>
          <a:prstGeom prst="rect">
            <a:avLst/>
          </a:prstGeom>
          <a:blipFill dpi="0" rotWithShape="1">
            <a:blip r:embed="rId4"/>
            <a:srcRect/>
            <a:stretch>
              <a:fillRect l="-11000" t="-28000" r="-20000" b="-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8" name="Grup 1217"/>
          <p:cNvGrpSpPr/>
          <p:nvPr/>
        </p:nvGrpSpPr>
        <p:grpSpPr>
          <a:xfrm>
            <a:off x="215214" y="218649"/>
            <a:ext cx="4499551" cy="4193047"/>
            <a:chOff x="214754" y="218649"/>
            <a:chExt cx="5321567" cy="4959069"/>
          </a:xfrm>
        </p:grpSpPr>
        <p:sp>
          <p:nvSpPr>
            <p:cNvPr id="17" name="Metin kutusu 16"/>
            <p:cNvSpPr txBox="1"/>
            <p:nvPr/>
          </p:nvSpPr>
          <p:spPr>
            <a:xfrm>
              <a:off x="439738" y="218649"/>
              <a:ext cx="4790744" cy="1201213"/>
            </a:xfrm>
            <a:prstGeom prst="rect">
              <a:avLst/>
            </a:prstGeom>
            <a:noFill/>
          </p:spPr>
          <p:txBody>
            <a:bodyPr wrap="none" rtlCol="0">
              <a:spAutoFit/>
            </a:bodyPr>
            <a:lstStyle/>
            <a:p>
              <a:r>
                <a:rPr lang="tr-TR" sz="6000" b="1" dirty="0">
                  <a:solidFill>
                    <a:srgbClr val="936037"/>
                  </a:solidFill>
                </a:rPr>
                <a:t>SİGARADAN</a:t>
              </a:r>
            </a:p>
          </p:txBody>
        </p:sp>
        <p:sp>
          <p:nvSpPr>
            <p:cNvPr id="19" name="Metin kutusu 18"/>
            <p:cNvSpPr txBox="1"/>
            <p:nvPr/>
          </p:nvSpPr>
          <p:spPr>
            <a:xfrm>
              <a:off x="301433" y="650663"/>
              <a:ext cx="4929049" cy="2493425"/>
            </a:xfrm>
            <a:prstGeom prst="rect">
              <a:avLst/>
            </a:prstGeom>
            <a:noFill/>
          </p:spPr>
          <p:txBody>
            <a:bodyPr wrap="square" rtlCol="0">
              <a:spAutoFit/>
            </a:bodyPr>
            <a:lstStyle/>
            <a:p>
              <a:r>
                <a:rPr lang="tr-TR" sz="13100" b="1" dirty="0">
                  <a:solidFill>
                    <a:srgbClr val="231F20"/>
                  </a:solidFill>
                </a:rPr>
                <a:t>UZAK</a:t>
              </a:r>
            </a:p>
          </p:txBody>
        </p:sp>
        <p:sp>
          <p:nvSpPr>
            <p:cNvPr id="20" name="Metin kutusu 19"/>
            <p:cNvSpPr txBox="1"/>
            <p:nvPr/>
          </p:nvSpPr>
          <p:spPr>
            <a:xfrm>
              <a:off x="214754" y="1974484"/>
              <a:ext cx="5321567" cy="3203234"/>
            </a:xfrm>
            <a:prstGeom prst="rect">
              <a:avLst/>
            </a:prstGeom>
            <a:noFill/>
          </p:spPr>
          <p:txBody>
            <a:bodyPr wrap="square" rtlCol="0">
              <a:spAutoFit/>
            </a:bodyPr>
            <a:lstStyle/>
            <a:p>
              <a:r>
                <a:rPr lang="tr-TR" sz="17000" b="1" dirty="0">
                  <a:solidFill>
                    <a:srgbClr val="231F20"/>
                  </a:solidFill>
                </a:rPr>
                <a:t>DUR</a:t>
              </a:r>
            </a:p>
          </p:txBody>
        </p:sp>
      </p:grpSp>
      <p:sp>
        <p:nvSpPr>
          <p:cNvPr id="8" name="Dikdörtgen 7"/>
          <p:cNvSpPr/>
          <p:nvPr/>
        </p:nvSpPr>
        <p:spPr>
          <a:xfrm>
            <a:off x="8013024" y="-6135"/>
            <a:ext cx="4186461" cy="6858000"/>
          </a:xfrm>
          <a:prstGeom prst="rect">
            <a:avLst/>
          </a:prstGeom>
          <a:solidFill>
            <a:srgbClr val="93603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23418" y="0"/>
            <a:ext cx="181778" cy="6858000"/>
          </a:xfrm>
          <a:prstGeom prst="rect">
            <a:avLst/>
          </a:prstGeom>
          <a:solidFill>
            <a:srgbClr val="93603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9" name="Grup 1218"/>
          <p:cNvGrpSpPr/>
          <p:nvPr/>
        </p:nvGrpSpPr>
        <p:grpSpPr>
          <a:xfrm>
            <a:off x="10707236" y="295275"/>
            <a:ext cx="1492250" cy="603250"/>
            <a:chOff x="10715625" y="295275"/>
            <a:chExt cx="1492250" cy="603250"/>
          </a:xfrm>
        </p:grpSpPr>
        <p:sp>
          <p:nvSpPr>
            <p:cNvPr id="14" name="Freeform 13"/>
            <p:cNvSpPr>
              <a:spLocks/>
            </p:cNvSpPr>
            <p:nvPr/>
          </p:nvSpPr>
          <p:spPr bwMode="auto">
            <a:xfrm>
              <a:off x="10715625" y="295275"/>
              <a:ext cx="1422400" cy="603250"/>
            </a:xfrm>
            <a:custGeom>
              <a:avLst/>
              <a:gdLst>
                <a:gd name="T0" fmla="*/ 98 w 464"/>
                <a:gd name="T1" fmla="*/ 0 h 195"/>
                <a:gd name="T2" fmla="*/ 464 w 464"/>
                <a:gd name="T3" fmla="*/ 0 h 195"/>
                <a:gd name="T4" fmla="*/ 464 w 464"/>
                <a:gd name="T5" fmla="*/ 195 h 195"/>
                <a:gd name="T6" fmla="*/ 98 w 464"/>
                <a:gd name="T7" fmla="*/ 195 h 195"/>
                <a:gd name="T8" fmla="*/ 0 w 464"/>
                <a:gd name="T9" fmla="*/ 98 h 195"/>
                <a:gd name="T10" fmla="*/ 0 w 464"/>
                <a:gd name="T11" fmla="*/ 98 h 195"/>
                <a:gd name="T12" fmla="*/ 98 w 464"/>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464" h="195">
                  <a:moveTo>
                    <a:pt x="98" y="0"/>
                  </a:moveTo>
                  <a:cubicBezTo>
                    <a:pt x="464" y="0"/>
                    <a:pt x="464" y="0"/>
                    <a:pt x="464" y="0"/>
                  </a:cubicBezTo>
                  <a:cubicBezTo>
                    <a:pt x="464" y="195"/>
                    <a:pt x="464" y="195"/>
                    <a:pt x="464" y="195"/>
                  </a:cubicBezTo>
                  <a:cubicBezTo>
                    <a:pt x="98" y="195"/>
                    <a:pt x="98" y="195"/>
                    <a:pt x="98" y="195"/>
                  </a:cubicBezTo>
                  <a:cubicBezTo>
                    <a:pt x="44" y="195"/>
                    <a:pt x="0" y="151"/>
                    <a:pt x="0" y="98"/>
                  </a:cubicBezTo>
                  <a:cubicBezTo>
                    <a:pt x="0" y="98"/>
                    <a:pt x="0" y="98"/>
                    <a:pt x="0" y="98"/>
                  </a:cubicBezTo>
                  <a:cubicBezTo>
                    <a:pt x="0" y="44"/>
                    <a:pt x="44" y="0"/>
                    <a:pt x="98" y="0"/>
                  </a:cubicBez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14"/>
            <p:cNvSpPr>
              <a:spLocks noChangeArrowheads="1"/>
            </p:cNvSpPr>
            <p:nvPr/>
          </p:nvSpPr>
          <p:spPr bwMode="auto">
            <a:xfrm>
              <a:off x="12138025" y="295275"/>
              <a:ext cx="69850" cy="603250"/>
            </a:xfrm>
            <a:prstGeom prst="rect">
              <a:avLst/>
            </a:prstGeom>
            <a:solidFill>
              <a:srgbClr val="0C6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965588" y="409059"/>
              <a:ext cx="1024383" cy="369332"/>
            </a:xfrm>
            <a:prstGeom prst="rect">
              <a:avLst/>
            </a:prstGeom>
            <a:noFill/>
          </p:spPr>
          <p:txBody>
            <a:bodyPr wrap="none" rtlCol="0">
              <a:spAutoFit/>
            </a:bodyPr>
            <a:lstStyle/>
            <a:p>
              <a:r>
                <a:rPr lang="tr-TR" b="1" dirty="0">
                  <a:solidFill>
                    <a:schemeClr val="bg1"/>
                  </a:solidFill>
                </a:rPr>
                <a:t>Ortaokul</a:t>
              </a:r>
            </a:p>
          </p:txBody>
        </p:sp>
      </p:grpSp>
      <p:pic>
        <p:nvPicPr>
          <p:cNvPr id="2" name="Resim 1"/>
          <p:cNvPicPr>
            <a:picLocks noChangeAspect="1"/>
          </p:cNvPicPr>
          <p:nvPr/>
        </p:nvPicPr>
        <p:blipFill>
          <a:blip r:embed="rId5"/>
          <a:stretch>
            <a:fillRect/>
          </a:stretch>
        </p:blipFill>
        <p:spPr>
          <a:xfrm>
            <a:off x="405445" y="3894835"/>
            <a:ext cx="778665" cy="778665"/>
          </a:xfrm>
          <a:prstGeom prst="rect">
            <a:avLst/>
          </a:prstGeom>
        </p:spPr>
      </p:pic>
      <p:pic>
        <p:nvPicPr>
          <p:cNvPr id="3" name="Resim 2"/>
          <p:cNvPicPr>
            <a:picLocks noChangeAspect="1"/>
          </p:cNvPicPr>
          <p:nvPr/>
        </p:nvPicPr>
        <p:blipFill>
          <a:blip r:embed="rId6"/>
          <a:stretch>
            <a:fillRect/>
          </a:stretch>
        </p:blipFill>
        <p:spPr>
          <a:xfrm>
            <a:off x="1442729" y="3894835"/>
            <a:ext cx="778665" cy="778665"/>
          </a:xfrm>
          <a:prstGeom prst="rect">
            <a:avLst/>
          </a:prstGeom>
        </p:spPr>
      </p:pic>
      <p:pic>
        <p:nvPicPr>
          <p:cNvPr id="4" name="Resim 3"/>
          <p:cNvPicPr>
            <a:picLocks noChangeAspect="1"/>
          </p:cNvPicPr>
          <p:nvPr/>
        </p:nvPicPr>
        <p:blipFill>
          <a:blip r:embed="rId7"/>
          <a:stretch>
            <a:fillRect/>
          </a:stretch>
        </p:blipFill>
        <p:spPr>
          <a:xfrm>
            <a:off x="2465009" y="3888941"/>
            <a:ext cx="778665" cy="778665"/>
          </a:xfrm>
          <a:prstGeom prst="rect">
            <a:avLst/>
          </a:prstGeom>
        </p:spPr>
      </p:pic>
      <p:pic>
        <p:nvPicPr>
          <p:cNvPr id="6" name="Resim 5"/>
          <p:cNvPicPr>
            <a:picLocks noChangeAspect="1"/>
          </p:cNvPicPr>
          <p:nvPr/>
        </p:nvPicPr>
        <p:blipFill>
          <a:blip r:embed="rId8"/>
          <a:stretch>
            <a:fillRect/>
          </a:stretch>
        </p:blipFill>
        <p:spPr>
          <a:xfrm>
            <a:off x="3491184" y="3888941"/>
            <a:ext cx="778665" cy="778665"/>
          </a:xfrm>
          <a:prstGeom prst="rect">
            <a:avLst/>
          </a:prstGeom>
        </p:spPr>
      </p:pic>
      <p:pic>
        <p:nvPicPr>
          <p:cNvPr id="22" name="Resim 21"/>
          <p:cNvPicPr>
            <a:picLocks noChangeAspect="1"/>
          </p:cNvPicPr>
          <p:nvPr/>
        </p:nvPicPr>
        <p:blipFill>
          <a:blip r:embed="rId9"/>
          <a:stretch>
            <a:fillRect/>
          </a:stretch>
        </p:blipFill>
        <p:spPr>
          <a:xfrm>
            <a:off x="520214" y="3973203"/>
            <a:ext cx="549126" cy="610140"/>
          </a:xfrm>
          <a:prstGeom prst="rect">
            <a:avLst/>
          </a:prstGeom>
        </p:spPr>
      </p:pic>
      <p:pic>
        <p:nvPicPr>
          <p:cNvPr id="23" name="Resim 22"/>
          <p:cNvPicPr>
            <a:picLocks noChangeAspect="1"/>
          </p:cNvPicPr>
          <p:nvPr/>
        </p:nvPicPr>
        <p:blipFill>
          <a:blip r:embed="rId9"/>
          <a:stretch>
            <a:fillRect/>
          </a:stretch>
        </p:blipFill>
        <p:spPr>
          <a:xfrm>
            <a:off x="1563406" y="3973203"/>
            <a:ext cx="549126" cy="610140"/>
          </a:xfrm>
          <a:prstGeom prst="rect">
            <a:avLst/>
          </a:prstGeom>
        </p:spPr>
      </p:pic>
      <p:pic>
        <p:nvPicPr>
          <p:cNvPr id="24" name="Resim 23"/>
          <p:cNvPicPr>
            <a:picLocks noChangeAspect="1"/>
          </p:cNvPicPr>
          <p:nvPr/>
        </p:nvPicPr>
        <p:blipFill>
          <a:blip r:embed="rId9"/>
          <a:stretch>
            <a:fillRect/>
          </a:stretch>
        </p:blipFill>
        <p:spPr>
          <a:xfrm>
            <a:off x="2581726" y="3973203"/>
            <a:ext cx="549126" cy="610140"/>
          </a:xfrm>
          <a:prstGeom prst="rect">
            <a:avLst/>
          </a:prstGeom>
        </p:spPr>
      </p:pic>
      <p:pic>
        <p:nvPicPr>
          <p:cNvPr id="25" name="Resim 24"/>
          <p:cNvPicPr>
            <a:picLocks noChangeAspect="1"/>
          </p:cNvPicPr>
          <p:nvPr/>
        </p:nvPicPr>
        <p:blipFill>
          <a:blip r:embed="rId9"/>
          <a:stretch>
            <a:fillRect/>
          </a:stretch>
        </p:blipFill>
        <p:spPr>
          <a:xfrm>
            <a:off x="3605953" y="3973203"/>
            <a:ext cx="549126" cy="610140"/>
          </a:xfrm>
          <a:prstGeom prst="rect">
            <a:avLst/>
          </a:prstGeom>
        </p:spPr>
      </p:pic>
      <p:pic>
        <p:nvPicPr>
          <p:cNvPr id="26" name="Resim 25">
            <a:extLst>
              <a:ext uri="{FF2B5EF4-FFF2-40B4-BE49-F238E27FC236}">
                <a16:creationId xmlns:a16="http://schemas.microsoft.com/office/drawing/2014/main" id="{345916AE-33DE-B84B-8890-99C3617021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833" y="5239374"/>
            <a:ext cx="4860636" cy="819727"/>
          </a:xfrm>
          <a:prstGeom prst="rect">
            <a:avLst/>
          </a:prstGeom>
        </p:spPr>
      </p:pic>
    </p:spTree>
    <p:extLst>
      <p:ext uri="{BB962C8B-B14F-4D97-AF65-F5344CB8AC3E}">
        <p14:creationId xmlns:p14="http://schemas.microsoft.com/office/powerpoint/2010/main" val="20557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8"/>
                                        </p:tgtEl>
                                        <p:attrNameLst>
                                          <p:attrName>style.visibility</p:attrName>
                                        </p:attrNameLst>
                                      </p:cBhvr>
                                      <p:to>
                                        <p:strVal val="visible"/>
                                      </p:to>
                                    </p:set>
                                    <p:animEffect transition="in" filter="fade">
                                      <p:cBhvr>
                                        <p:cTn id="17" dur="250"/>
                                        <p:tgtEl>
                                          <p:spTgt spid="1218"/>
                                        </p:tgtEl>
                                      </p:cBhvr>
                                    </p:animEffect>
                                  </p:childTnLst>
                                </p:cTn>
                              </p:par>
                              <p:par>
                                <p:cTn id="18" presetID="2" presetClass="entr" presetSubtype="2" fill="hold" nodeType="withEffect">
                                  <p:stCondLst>
                                    <p:cond delay="0"/>
                                  </p:stCondLst>
                                  <p:childTnLst>
                                    <p:set>
                                      <p:cBhvr>
                                        <p:cTn id="19" dur="1" fill="hold">
                                          <p:stCondLst>
                                            <p:cond delay="0"/>
                                          </p:stCondLst>
                                        </p:cTn>
                                        <p:tgtEl>
                                          <p:spTgt spid="1219"/>
                                        </p:tgtEl>
                                        <p:attrNameLst>
                                          <p:attrName>style.visibility</p:attrName>
                                        </p:attrNameLst>
                                      </p:cBhvr>
                                      <p:to>
                                        <p:strVal val="visible"/>
                                      </p:to>
                                    </p:set>
                                    <p:anim calcmode="lin" valueType="num">
                                      <p:cBhvr additive="base">
                                        <p:cTn id="20" dur="250" fill="hold"/>
                                        <p:tgtEl>
                                          <p:spTgt spid="1219"/>
                                        </p:tgtEl>
                                        <p:attrNameLst>
                                          <p:attrName>ppt_x</p:attrName>
                                        </p:attrNameLst>
                                      </p:cBhvr>
                                      <p:tavLst>
                                        <p:tav tm="0">
                                          <p:val>
                                            <p:strVal val="1+#ppt_w/2"/>
                                          </p:val>
                                        </p:tav>
                                        <p:tav tm="100000">
                                          <p:val>
                                            <p:strVal val="#ppt_x"/>
                                          </p:val>
                                        </p:tav>
                                      </p:tavLst>
                                    </p:anim>
                                    <p:anim calcmode="lin" valueType="num">
                                      <p:cBhvr additive="base">
                                        <p:cTn id="21" dur="250" fill="hold"/>
                                        <p:tgtEl>
                                          <p:spTgt spid="1219"/>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50" fill="hold"/>
                                        <p:tgtEl>
                                          <p:spTgt spid="2"/>
                                        </p:tgtEl>
                                        <p:attrNameLst>
                                          <p:attrName>ppt_w</p:attrName>
                                        </p:attrNameLst>
                                      </p:cBhvr>
                                      <p:tavLst>
                                        <p:tav tm="0">
                                          <p:val>
                                            <p:fltVal val="0"/>
                                          </p:val>
                                        </p:tav>
                                        <p:tav tm="100000">
                                          <p:val>
                                            <p:strVal val="#ppt_w"/>
                                          </p:val>
                                        </p:tav>
                                      </p:tavLst>
                                    </p:anim>
                                    <p:anim calcmode="lin" valueType="num">
                                      <p:cBhvr>
                                        <p:cTn id="26" dur="150" fill="hold"/>
                                        <p:tgtEl>
                                          <p:spTgt spid="2"/>
                                        </p:tgtEl>
                                        <p:attrNameLst>
                                          <p:attrName>ppt_h</p:attrName>
                                        </p:attrNameLst>
                                      </p:cBhvr>
                                      <p:tavLst>
                                        <p:tav tm="0">
                                          <p:val>
                                            <p:fltVal val="0"/>
                                          </p:val>
                                        </p:tav>
                                        <p:tav tm="100000">
                                          <p:val>
                                            <p:strVal val="#ppt_h"/>
                                          </p:val>
                                        </p:tav>
                                      </p:tavLst>
                                    </p:anim>
                                    <p:animEffect transition="in" filter="fade">
                                      <p:cBhvr>
                                        <p:cTn id="27" dur="150"/>
                                        <p:tgtEl>
                                          <p:spTgt spid="2"/>
                                        </p:tgtEl>
                                      </p:cBhvr>
                                    </p:animEffect>
                                  </p:childTnLst>
                                </p:cTn>
                              </p:par>
                            </p:childTnLst>
                          </p:cTn>
                        </p:par>
                        <p:par>
                          <p:cTn id="28" fill="hold">
                            <p:stCondLst>
                              <p:cond delay="9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105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50" fill="hold"/>
                                        <p:tgtEl>
                                          <p:spTgt spid="4"/>
                                        </p:tgtEl>
                                        <p:attrNameLst>
                                          <p:attrName>ppt_w</p:attrName>
                                        </p:attrNameLst>
                                      </p:cBhvr>
                                      <p:tavLst>
                                        <p:tav tm="0">
                                          <p:val>
                                            <p:fltVal val="0"/>
                                          </p:val>
                                        </p:tav>
                                        <p:tav tm="100000">
                                          <p:val>
                                            <p:strVal val="#ppt_w"/>
                                          </p:val>
                                        </p:tav>
                                      </p:tavLst>
                                    </p:anim>
                                    <p:anim calcmode="lin" valueType="num">
                                      <p:cBhvr>
                                        <p:cTn id="38" dur="150" fill="hold"/>
                                        <p:tgtEl>
                                          <p:spTgt spid="4"/>
                                        </p:tgtEl>
                                        <p:attrNameLst>
                                          <p:attrName>ppt_h</p:attrName>
                                        </p:attrNameLst>
                                      </p:cBhvr>
                                      <p:tavLst>
                                        <p:tav tm="0">
                                          <p:val>
                                            <p:fltVal val="0"/>
                                          </p:val>
                                        </p:tav>
                                        <p:tav tm="100000">
                                          <p:val>
                                            <p:strVal val="#ppt_h"/>
                                          </p:val>
                                        </p:tav>
                                      </p:tavLst>
                                    </p:anim>
                                    <p:animEffect transition="in" filter="fade">
                                      <p:cBhvr>
                                        <p:cTn id="39" dur="150"/>
                                        <p:tgtEl>
                                          <p:spTgt spid="4"/>
                                        </p:tgtEl>
                                      </p:cBhvr>
                                    </p:animEffect>
                                  </p:childTnLst>
                                </p:cTn>
                              </p:par>
                            </p:childTnLst>
                          </p:cTn>
                        </p:par>
                        <p:par>
                          <p:cTn id="40" fill="hold">
                            <p:stCondLst>
                              <p:cond delay="12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50" fill="hold"/>
                                        <p:tgtEl>
                                          <p:spTgt spid="6"/>
                                        </p:tgtEl>
                                        <p:attrNameLst>
                                          <p:attrName>ppt_w</p:attrName>
                                        </p:attrNameLst>
                                      </p:cBhvr>
                                      <p:tavLst>
                                        <p:tav tm="0">
                                          <p:val>
                                            <p:fltVal val="0"/>
                                          </p:val>
                                        </p:tav>
                                        <p:tav tm="100000">
                                          <p:val>
                                            <p:strVal val="#ppt_w"/>
                                          </p:val>
                                        </p:tav>
                                      </p:tavLst>
                                    </p:anim>
                                    <p:anim calcmode="lin" valueType="num">
                                      <p:cBhvr>
                                        <p:cTn id="44" dur="150" fill="hold"/>
                                        <p:tgtEl>
                                          <p:spTgt spid="6"/>
                                        </p:tgtEl>
                                        <p:attrNameLst>
                                          <p:attrName>ppt_h</p:attrName>
                                        </p:attrNameLst>
                                      </p:cBhvr>
                                      <p:tavLst>
                                        <p:tav tm="0">
                                          <p:val>
                                            <p:fltVal val="0"/>
                                          </p:val>
                                        </p:tav>
                                        <p:tav tm="100000">
                                          <p:val>
                                            <p:strVal val="#ppt_h"/>
                                          </p:val>
                                        </p:tav>
                                      </p:tavLst>
                                    </p:anim>
                                    <p:animEffect transition="in" filter="fade">
                                      <p:cBhvr>
                                        <p:cTn id="45" dur="150"/>
                                        <p:tgtEl>
                                          <p:spTgt spid="6"/>
                                        </p:tgtEl>
                                      </p:cBhvr>
                                    </p:animEffect>
                                  </p:childTnLst>
                                </p:cTn>
                              </p:par>
                            </p:childTnLst>
                          </p:cTn>
                        </p:par>
                        <p:par>
                          <p:cTn id="46" fill="hold">
                            <p:stCondLst>
                              <p:cond delay="135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50"/>
                                        <p:tgtEl>
                                          <p:spTgt spid="22"/>
                                        </p:tgtEl>
                                      </p:cBhvr>
                                    </p:animEffect>
                                  </p:childTnLst>
                                </p:cTn>
                              </p:par>
                            </p:childTnLst>
                          </p:cTn>
                        </p:par>
                        <p:par>
                          <p:cTn id="50" fill="hold">
                            <p:stCondLst>
                              <p:cond delay="16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50"/>
                                        <p:tgtEl>
                                          <p:spTgt spid="23"/>
                                        </p:tgtEl>
                                      </p:cBhvr>
                                    </p:animEffect>
                                  </p:childTnLst>
                                </p:cTn>
                              </p:par>
                            </p:childTnLst>
                          </p:cTn>
                        </p:par>
                        <p:par>
                          <p:cTn id="54" fill="hold">
                            <p:stCondLst>
                              <p:cond delay="185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par>
                          <p:cTn id="58" fill="hold">
                            <p:stCondLst>
                              <p:cond delay="21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 name="Grup 1"/>
          <p:cNvGrpSpPr/>
          <p:nvPr/>
        </p:nvGrpSpPr>
        <p:grpSpPr>
          <a:xfrm>
            <a:off x="1635614" y="1802305"/>
            <a:ext cx="2350386" cy="3150354"/>
            <a:chOff x="1635614" y="1802305"/>
            <a:chExt cx="2350386" cy="3150354"/>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22000" r="-2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931030" y="4190655"/>
              <a:ext cx="1704616" cy="646331"/>
            </a:xfrm>
            <a:prstGeom prst="rect">
              <a:avLst/>
            </a:prstGeom>
            <a:noFill/>
          </p:spPr>
          <p:txBody>
            <a:bodyPr wrap="square" rtlCol="0">
              <a:spAutoFit/>
            </a:bodyPr>
            <a:lstStyle/>
            <a:p>
              <a:pPr algn="ctr"/>
              <a:r>
                <a:rPr lang="sv-SE" dirty="0">
                  <a:solidFill>
                    <a:schemeClr val="tx1">
                      <a:lumMod val="65000"/>
                      <a:lumOff val="35000"/>
                    </a:schemeClr>
                  </a:solidFill>
                </a:rPr>
                <a:t>Sigara kullanan kişi</a:t>
              </a:r>
              <a:r>
                <a:rPr lang="tr-TR" dirty="0">
                  <a:solidFill>
                    <a:schemeClr val="tx1">
                      <a:lumMod val="65000"/>
                      <a:lumOff val="35000"/>
                    </a:schemeClr>
                  </a:solidFill>
                </a:rPr>
                <a:t> </a:t>
              </a:r>
              <a:r>
                <a:rPr lang="sv-SE" dirty="0">
                  <a:solidFill>
                    <a:schemeClr val="tx1">
                      <a:lumMod val="65000"/>
                      <a:lumOff val="35000"/>
                    </a:schemeClr>
                  </a:solidFill>
                </a:rPr>
                <a:t>kötü kokar</a:t>
              </a:r>
              <a:r>
                <a:rPr lang="tr-TR" dirty="0">
                  <a:solidFill>
                    <a:schemeClr val="tx1">
                      <a:lumMod val="65000"/>
                      <a:lumOff val="35000"/>
                    </a:schemeClr>
                  </a:solidFill>
                </a:rPr>
                <a:t>.</a:t>
              </a:r>
            </a:p>
          </p:txBody>
        </p:sp>
      </p:grpSp>
      <p:grpSp>
        <p:nvGrpSpPr>
          <p:cNvPr id="3" name="Grup 2"/>
          <p:cNvGrpSpPr/>
          <p:nvPr/>
        </p:nvGrpSpPr>
        <p:grpSpPr>
          <a:xfrm>
            <a:off x="4841858" y="1802305"/>
            <a:ext cx="2359437" cy="3181367"/>
            <a:chOff x="4920806" y="1802305"/>
            <a:chExt cx="2359437" cy="3181367"/>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060342"/>
              <a:ext cx="2349882" cy="923330"/>
            </a:xfrm>
            <a:prstGeom prst="rect">
              <a:avLst/>
            </a:prstGeom>
            <a:noFill/>
          </p:spPr>
          <p:txBody>
            <a:bodyPr wrap="square" rtlCol="0">
              <a:spAutoFit/>
            </a:bodyPr>
            <a:lstStyle/>
            <a:p>
              <a:pPr algn="ctr"/>
              <a:r>
                <a:rPr lang="es-ES" dirty="0">
                  <a:solidFill>
                    <a:schemeClr val="tx1">
                      <a:lumMod val="65000"/>
                      <a:lumOff val="35000"/>
                    </a:schemeClr>
                  </a:solidFill>
                </a:rPr>
                <a:t>Parmak ve</a:t>
              </a:r>
              <a:r>
                <a:rPr lang="tr-TR" dirty="0">
                  <a:solidFill>
                    <a:schemeClr val="tx1">
                      <a:lumMod val="65000"/>
                      <a:lumOff val="35000"/>
                    </a:schemeClr>
                  </a:solidFill>
                </a:rPr>
                <a:t> </a:t>
              </a:r>
              <a:r>
                <a:rPr lang="es-ES" dirty="0">
                  <a:solidFill>
                    <a:schemeClr val="tx1">
                      <a:lumMod val="65000"/>
                      <a:lumOff val="35000"/>
                    </a:schemeClr>
                  </a:solidFill>
                </a:rPr>
                <a:t>tırnaklar</a:t>
              </a:r>
              <a:r>
                <a:rPr lang="tr-TR" dirty="0" err="1">
                  <a:solidFill>
                    <a:schemeClr val="tx1">
                      <a:lumMod val="65000"/>
                      <a:lumOff val="35000"/>
                    </a:schemeClr>
                  </a:solidFill>
                </a:rPr>
                <a:t>ın</a:t>
              </a:r>
              <a:r>
                <a:rPr lang="es-ES" dirty="0">
                  <a:solidFill>
                    <a:schemeClr val="tx1">
                      <a:lumMod val="65000"/>
                      <a:lumOff val="35000"/>
                    </a:schemeClr>
                  </a:solidFill>
                </a:rPr>
                <a:t>da</a:t>
              </a:r>
            </a:p>
            <a:p>
              <a:pPr algn="ctr"/>
              <a:r>
                <a:rPr lang="es-ES" dirty="0">
                  <a:solidFill>
                    <a:schemeClr val="tx1">
                      <a:lumMod val="65000"/>
                      <a:lumOff val="35000"/>
                    </a:schemeClr>
                  </a:solidFill>
                </a:rPr>
                <a:t>sararma </a:t>
              </a:r>
              <a:r>
                <a:rPr lang="tr-TR" dirty="0">
                  <a:solidFill>
                    <a:schemeClr val="tx1">
                      <a:lumMod val="65000"/>
                      <a:lumOff val="35000"/>
                    </a:schemeClr>
                  </a:solidFill>
                </a:rPr>
                <a:t>olur</a:t>
              </a:r>
              <a:r>
                <a:rPr lang="tr-TR" sz="1400" dirty="0"/>
                <a:t>.</a:t>
              </a:r>
            </a:p>
          </p:txBody>
        </p:sp>
      </p:grpSp>
      <p:grpSp>
        <p:nvGrpSpPr>
          <p:cNvPr id="4" name="Grup 3"/>
          <p:cNvGrpSpPr/>
          <p:nvPr/>
        </p:nvGrpSpPr>
        <p:grpSpPr>
          <a:xfrm>
            <a:off x="8206000" y="1794118"/>
            <a:ext cx="2350386" cy="3150354"/>
            <a:chOff x="8206000" y="1794118"/>
            <a:chExt cx="2350386"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528885" y="4190655"/>
              <a:ext cx="1704616" cy="646331"/>
            </a:xfrm>
            <a:prstGeom prst="rect">
              <a:avLst/>
            </a:prstGeom>
            <a:noFill/>
          </p:spPr>
          <p:txBody>
            <a:bodyPr wrap="square" rtlCol="0">
              <a:spAutoFit/>
            </a:bodyPr>
            <a:lstStyle/>
            <a:p>
              <a:pPr algn="ctr"/>
              <a:r>
                <a:rPr lang="tr-TR" dirty="0">
                  <a:solidFill>
                    <a:schemeClr val="tx1">
                      <a:lumMod val="65000"/>
                      <a:lumOff val="35000"/>
                    </a:schemeClr>
                  </a:solidFill>
                </a:rPr>
                <a:t>Ciltleri kurur</a:t>
              </a:r>
            </a:p>
            <a:p>
              <a:pPr algn="ctr"/>
              <a:r>
                <a:rPr lang="tr-TR" dirty="0">
                  <a:solidFill>
                    <a:schemeClr val="tx1">
                      <a:lumMod val="65000"/>
                      <a:lumOff val="35000"/>
                    </a:schemeClr>
                  </a:solidFill>
                </a:rPr>
                <a:t>ve kırışır.</a:t>
              </a:r>
            </a:p>
          </p:txBody>
        </p:sp>
      </p:grpSp>
    </p:spTree>
    <p:extLst>
      <p:ext uri="{BB962C8B-B14F-4D97-AF65-F5344CB8AC3E}">
        <p14:creationId xmlns:p14="http://schemas.microsoft.com/office/powerpoint/2010/main" val="34380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3459573" y="568325"/>
            <a:ext cx="5272854" cy="1569660"/>
          </a:xfrm>
          <a:prstGeom prst="rect">
            <a:avLst/>
          </a:prstGeom>
          <a:noFill/>
        </p:spPr>
        <p:txBody>
          <a:bodyPr wrap="none" rtlCol="0">
            <a:spAutoFit/>
          </a:bodyPr>
          <a:lstStyle/>
          <a:p>
            <a:pPr algn="ctr"/>
            <a:r>
              <a:rPr lang="tr-TR" sz="4800" b="1" dirty="0">
                <a:solidFill>
                  <a:srgbClr val="E61F4F"/>
                </a:solidFill>
              </a:rPr>
              <a:t>Sigaranın Tetiklediği</a:t>
            </a:r>
          </a:p>
          <a:p>
            <a:pPr algn="ctr"/>
            <a:r>
              <a:rPr lang="tr-TR" sz="4800" b="1" dirty="0">
                <a:solidFill>
                  <a:srgbClr val="E61F4F"/>
                </a:solidFill>
              </a:rPr>
              <a:t>Hastalıklar</a:t>
            </a:r>
          </a:p>
        </p:txBody>
      </p:sp>
      <p:sp>
        <p:nvSpPr>
          <p:cNvPr id="75" name="Line 64"/>
          <p:cNvSpPr>
            <a:spLocks noChangeShapeType="1"/>
          </p:cNvSpPr>
          <p:nvPr/>
        </p:nvSpPr>
        <p:spPr bwMode="auto">
          <a:xfrm>
            <a:off x="647232" y="2137985"/>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91" name="AutoShape 3"/>
          <p:cNvSpPr>
            <a:spLocks noChangeAspect="1" noChangeArrowheads="1" noTextEdit="1"/>
          </p:cNvSpPr>
          <p:nvPr/>
        </p:nvSpPr>
        <p:spPr bwMode="auto">
          <a:xfrm>
            <a:off x="3031171" y="852156"/>
            <a:ext cx="10350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Line 5"/>
          <p:cNvSpPr>
            <a:spLocks noChangeShapeType="1"/>
          </p:cNvSpPr>
          <p:nvPr/>
        </p:nvSpPr>
        <p:spPr bwMode="auto">
          <a:xfrm>
            <a:off x="3116947"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093" name="Dikdörtgen 2092"/>
          <p:cNvSpPr/>
          <p:nvPr/>
        </p:nvSpPr>
        <p:spPr>
          <a:xfrm>
            <a:off x="3093877" y="2975482"/>
            <a:ext cx="909638" cy="369332"/>
          </a:xfrm>
          <a:prstGeom prst="rect">
            <a:avLst/>
          </a:prstGeom>
        </p:spPr>
        <p:txBody>
          <a:bodyPr wrap="square">
            <a:spAutoFit/>
          </a:bodyPr>
          <a:lstStyle/>
          <a:p>
            <a:pPr algn="ctr"/>
            <a:r>
              <a:rPr lang="tr-TR" dirty="0">
                <a:solidFill>
                  <a:schemeClr val="tx1">
                    <a:lumMod val="65000"/>
                    <a:lumOff val="35000"/>
                  </a:schemeClr>
                </a:solidFill>
              </a:rPr>
              <a:t>Kanser</a:t>
            </a:r>
          </a:p>
        </p:txBody>
      </p:sp>
      <p:sp>
        <p:nvSpPr>
          <p:cNvPr id="101" name="Line 5"/>
          <p:cNvSpPr>
            <a:spLocks noChangeShapeType="1"/>
          </p:cNvSpPr>
          <p:nvPr/>
        </p:nvSpPr>
        <p:spPr bwMode="auto">
          <a:xfrm>
            <a:off x="7663134"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2" name="Dikdörtgen 101"/>
          <p:cNvSpPr/>
          <p:nvPr/>
        </p:nvSpPr>
        <p:spPr>
          <a:xfrm>
            <a:off x="7663134" y="3015410"/>
            <a:ext cx="909638" cy="369332"/>
          </a:xfrm>
          <a:prstGeom prst="rect">
            <a:avLst/>
          </a:prstGeom>
        </p:spPr>
        <p:txBody>
          <a:bodyPr wrap="square">
            <a:spAutoFit/>
          </a:bodyPr>
          <a:lstStyle/>
          <a:p>
            <a:pPr algn="ctr"/>
            <a:r>
              <a:rPr lang="tr-TR" dirty="0">
                <a:solidFill>
                  <a:schemeClr val="tx1">
                    <a:lumMod val="65000"/>
                    <a:lumOff val="35000"/>
                  </a:schemeClr>
                </a:solidFill>
              </a:rPr>
              <a:t>Felç</a:t>
            </a:r>
          </a:p>
        </p:txBody>
      </p:sp>
      <p:sp>
        <p:nvSpPr>
          <p:cNvPr id="103" name="Line 5"/>
          <p:cNvSpPr>
            <a:spLocks noChangeShapeType="1"/>
          </p:cNvSpPr>
          <p:nvPr/>
        </p:nvSpPr>
        <p:spPr bwMode="auto">
          <a:xfrm>
            <a:off x="5279447" y="4151664"/>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4" name="Dikdörtgen 103"/>
          <p:cNvSpPr/>
          <p:nvPr/>
        </p:nvSpPr>
        <p:spPr>
          <a:xfrm>
            <a:off x="5279447" y="3709796"/>
            <a:ext cx="918448" cy="369332"/>
          </a:xfrm>
          <a:prstGeom prst="rect">
            <a:avLst/>
          </a:prstGeom>
        </p:spPr>
        <p:txBody>
          <a:bodyPr wrap="square">
            <a:spAutoFit/>
          </a:bodyPr>
          <a:lstStyle/>
          <a:p>
            <a:pPr algn="ctr"/>
            <a:r>
              <a:rPr lang="tr-TR" dirty="0">
                <a:solidFill>
                  <a:schemeClr val="tx1">
                    <a:lumMod val="65000"/>
                    <a:lumOff val="35000"/>
                  </a:schemeClr>
                </a:solidFill>
              </a:rPr>
              <a:t>Astım</a:t>
            </a:r>
          </a:p>
        </p:txBody>
      </p:sp>
      <p:sp>
        <p:nvSpPr>
          <p:cNvPr id="105" name="Line 5"/>
          <p:cNvSpPr>
            <a:spLocks noChangeShapeType="1"/>
          </p:cNvSpPr>
          <p:nvPr/>
        </p:nvSpPr>
        <p:spPr bwMode="auto">
          <a:xfrm>
            <a:off x="5211697" y="5459770"/>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6" name="Dikdörtgen 105"/>
          <p:cNvSpPr/>
          <p:nvPr/>
        </p:nvSpPr>
        <p:spPr>
          <a:xfrm>
            <a:off x="5211697" y="5017902"/>
            <a:ext cx="909638" cy="369332"/>
          </a:xfrm>
          <a:prstGeom prst="rect">
            <a:avLst/>
          </a:prstGeom>
        </p:spPr>
        <p:txBody>
          <a:bodyPr wrap="square">
            <a:spAutoFit/>
          </a:bodyPr>
          <a:lstStyle/>
          <a:p>
            <a:pPr algn="ctr"/>
            <a:r>
              <a:rPr lang="tr-TR" dirty="0">
                <a:solidFill>
                  <a:schemeClr val="tx1">
                    <a:lumMod val="65000"/>
                    <a:lumOff val="35000"/>
                  </a:schemeClr>
                </a:solidFill>
              </a:rPr>
              <a:t>Zatürre</a:t>
            </a:r>
          </a:p>
        </p:txBody>
      </p:sp>
      <p:sp>
        <p:nvSpPr>
          <p:cNvPr id="107" name="Line 5"/>
          <p:cNvSpPr>
            <a:spLocks noChangeShapeType="1"/>
          </p:cNvSpPr>
          <p:nvPr/>
        </p:nvSpPr>
        <p:spPr bwMode="auto">
          <a:xfrm>
            <a:off x="2742217" y="475553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8" name="Dikdörtgen 107"/>
          <p:cNvSpPr/>
          <p:nvPr/>
        </p:nvSpPr>
        <p:spPr>
          <a:xfrm>
            <a:off x="2828750" y="4036671"/>
            <a:ext cx="1389776" cy="646331"/>
          </a:xfrm>
          <a:prstGeom prst="rect">
            <a:avLst/>
          </a:prstGeom>
        </p:spPr>
        <p:txBody>
          <a:bodyPr wrap="square">
            <a:spAutoFit/>
          </a:bodyPr>
          <a:lstStyle/>
          <a:p>
            <a:pPr algn="ctr"/>
            <a:r>
              <a:rPr lang="tr-TR" dirty="0">
                <a:solidFill>
                  <a:schemeClr val="tx1">
                    <a:lumMod val="65000"/>
                    <a:lumOff val="35000"/>
                  </a:schemeClr>
                </a:solidFill>
              </a:rPr>
              <a:t>Kalp ve mide</a:t>
            </a:r>
          </a:p>
          <a:p>
            <a:pPr algn="ctr"/>
            <a:r>
              <a:rPr lang="tr-TR" dirty="0">
                <a:solidFill>
                  <a:schemeClr val="tx1">
                    <a:lumMod val="65000"/>
                    <a:lumOff val="35000"/>
                  </a:schemeClr>
                </a:solidFill>
              </a:rPr>
              <a:t>hastalıkları</a:t>
            </a:r>
          </a:p>
        </p:txBody>
      </p:sp>
      <p:sp>
        <p:nvSpPr>
          <p:cNvPr id="109" name="Line 5"/>
          <p:cNvSpPr>
            <a:spLocks noChangeShapeType="1"/>
          </p:cNvSpPr>
          <p:nvPr/>
        </p:nvSpPr>
        <p:spPr bwMode="auto">
          <a:xfrm>
            <a:off x="7070125" y="4748280"/>
            <a:ext cx="2231697"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10" name="Dikdörtgen 109"/>
          <p:cNvSpPr/>
          <p:nvPr/>
        </p:nvSpPr>
        <p:spPr>
          <a:xfrm>
            <a:off x="7191499" y="4029412"/>
            <a:ext cx="1988949" cy="646331"/>
          </a:xfrm>
          <a:prstGeom prst="rect">
            <a:avLst/>
          </a:prstGeom>
        </p:spPr>
        <p:txBody>
          <a:bodyPr wrap="square">
            <a:spAutoFit/>
          </a:bodyPr>
          <a:lstStyle/>
          <a:p>
            <a:pPr algn="ctr"/>
            <a:r>
              <a:rPr lang="tr-TR" dirty="0">
                <a:solidFill>
                  <a:schemeClr val="tx1">
                    <a:lumMod val="65000"/>
                    <a:lumOff val="35000"/>
                  </a:schemeClr>
                </a:solidFill>
              </a:rPr>
              <a:t>Damar kalınlaşması</a:t>
            </a:r>
          </a:p>
          <a:p>
            <a:pPr algn="ctr"/>
            <a:r>
              <a:rPr lang="tr-TR" dirty="0">
                <a:solidFill>
                  <a:schemeClr val="tx1">
                    <a:lumMod val="65000"/>
                    <a:lumOff val="35000"/>
                  </a:schemeClr>
                </a:solidFill>
              </a:rPr>
              <a:t>ve daralması</a:t>
            </a:r>
          </a:p>
        </p:txBody>
      </p:sp>
      <p:sp>
        <p:nvSpPr>
          <p:cNvPr id="111" name="Line 5"/>
          <p:cNvSpPr>
            <a:spLocks noChangeShapeType="1"/>
          </p:cNvSpPr>
          <p:nvPr/>
        </p:nvSpPr>
        <p:spPr bwMode="auto">
          <a:xfrm>
            <a:off x="4927263" y="304801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22" name="Dikdörtgen 121"/>
          <p:cNvSpPr/>
          <p:nvPr/>
        </p:nvSpPr>
        <p:spPr>
          <a:xfrm>
            <a:off x="5013796" y="2329151"/>
            <a:ext cx="1389776" cy="646331"/>
          </a:xfrm>
          <a:prstGeom prst="rect">
            <a:avLst/>
          </a:prstGeom>
        </p:spPr>
        <p:txBody>
          <a:bodyPr wrap="square">
            <a:spAutoFit/>
          </a:bodyPr>
          <a:lstStyle/>
          <a:p>
            <a:pPr algn="ctr"/>
            <a:r>
              <a:rPr lang="tr-TR" dirty="0">
                <a:solidFill>
                  <a:schemeClr val="tx1">
                    <a:lumMod val="65000"/>
                    <a:lumOff val="35000"/>
                  </a:schemeClr>
                </a:solidFill>
              </a:rPr>
              <a:t>Parmaklarda</a:t>
            </a:r>
          </a:p>
          <a:p>
            <a:pPr algn="ctr"/>
            <a:r>
              <a:rPr lang="tr-TR" dirty="0">
                <a:solidFill>
                  <a:schemeClr val="tx1">
                    <a:lumMod val="65000"/>
                    <a:lumOff val="35000"/>
                  </a:schemeClr>
                </a:solidFill>
              </a:rPr>
              <a:t>kangren</a:t>
            </a:r>
          </a:p>
        </p:txBody>
      </p:sp>
      <p:pic>
        <p:nvPicPr>
          <p:cNvPr id="2" name="Resim 1"/>
          <p:cNvPicPr>
            <a:picLocks noChangeAspect="1"/>
          </p:cNvPicPr>
          <p:nvPr/>
        </p:nvPicPr>
        <p:blipFill>
          <a:blip r:embed="rId3"/>
          <a:stretch>
            <a:fillRect/>
          </a:stretch>
        </p:blipFill>
        <p:spPr>
          <a:xfrm>
            <a:off x="6974591" y="2441660"/>
            <a:ext cx="573750" cy="573750"/>
          </a:xfrm>
          <a:prstGeom prst="rect">
            <a:avLst/>
          </a:prstGeom>
        </p:spPr>
      </p:pic>
      <p:pic>
        <p:nvPicPr>
          <p:cNvPr id="3" name="Resim 2"/>
          <p:cNvPicPr>
            <a:picLocks noChangeAspect="1"/>
          </p:cNvPicPr>
          <p:nvPr/>
        </p:nvPicPr>
        <p:blipFill>
          <a:blip r:embed="rId4"/>
          <a:stretch>
            <a:fillRect/>
          </a:stretch>
        </p:blipFill>
        <p:spPr>
          <a:xfrm>
            <a:off x="1594280" y="3558669"/>
            <a:ext cx="573750" cy="585000"/>
          </a:xfrm>
          <a:prstGeom prst="rect">
            <a:avLst/>
          </a:prstGeom>
        </p:spPr>
      </p:pic>
      <p:pic>
        <p:nvPicPr>
          <p:cNvPr id="92" name="Resim 91"/>
          <p:cNvPicPr>
            <a:picLocks noChangeAspect="1"/>
          </p:cNvPicPr>
          <p:nvPr/>
        </p:nvPicPr>
        <p:blipFill>
          <a:blip r:embed="rId3"/>
          <a:stretch>
            <a:fillRect/>
          </a:stretch>
        </p:blipFill>
        <p:spPr>
          <a:xfrm>
            <a:off x="10068930" y="3910395"/>
            <a:ext cx="573750" cy="573750"/>
          </a:xfrm>
          <a:prstGeom prst="rect">
            <a:avLst/>
          </a:prstGeom>
        </p:spPr>
      </p:pic>
      <p:pic>
        <p:nvPicPr>
          <p:cNvPr id="93" name="Resim 92"/>
          <p:cNvPicPr>
            <a:picLocks noChangeAspect="1"/>
          </p:cNvPicPr>
          <p:nvPr/>
        </p:nvPicPr>
        <p:blipFill>
          <a:blip r:embed="rId3"/>
          <a:stretch>
            <a:fillRect/>
          </a:stretch>
        </p:blipFill>
        <p:spPr>
          <a:xfrm>
            <a:off x="4416664" y="3577914"/>
            <a:ext cx="490747" cy="490747"/>
          </a:xfrm>
          <a:prstGeom prst="rect">
            <a:avLst/>
          </a:prstGeom>
        </p:spPr>
      </p:pic>
      <p:pic>
        <p:nvPicPr>
          <p:cNvPr id="94" name="Resim 93"/>
          <p:cNvPicPr>
            <a:picLocks noChangeAspect="1"/>
          </p:cNvPicPr>
          <p:nvPr/>
        </p:nvPicPr>
        <p:blipFill>
          <a:blip r:embed="rId4"/>
          <a:stretch>
            <a:fillRect/>
          </a:stretch>
        </p:blipFill>
        <p:spPr>
          <a:xfrm>
            <a:off x="3445793" y="2340957"/>
            <a:ext cx="485012" cy="494522"/>
          </a:xfrm>
          <a:prstGeom prst="rect">
            <a:avLst/>
          </a:prstGeom>
        </p:spPr>
      </p:pic>
      <p:pic>
        <p:nvPicPr>
          <p:cNvPr id="95" name="Resim 94"/>
          <p:cNvPicPr>
            <a:picLocks noChangeAspect="1"/>
          </p:cNvPicPr>
          <p:nvPr/>
        </p:nvPicPr>
        <p:blipFill>
          <a:blip r:embed="rId4"/>
          <a:stretch>
            <a:fillRect/>
          </a:stretch>
        </p:blipFill>
        <p:spPr>
          <a:xfrm>
            <a:off x="5480175" y="4464835"/>
            <a:ext cx="449674" cy="458491"/>
          </a:xfrm>
          <a:prstGeom prst="rect">
            <a:avLst/>
          </a:prstGeom>
        </p:spPr>
      </p:pic>
      <p:pic>
        <p:nvPicPr>
          <p:cNvPr id="96" name="Resim 95"/>
          <p:cNvPicPr>
            <a:picLocks noChangeAspect="1"/>
          </p:cNvPicPr>
          <p:nvPr/>
        </p:nvPicPr>
        <p:blipFill>
          <a:blip r:embed="rId4"/>
          <a:stretch>
            <a:fillRect/>
          </a:stretch>
        </p:blipFill>
        <p:spPr>
          <a:xfrm>
            <a:off x="6606725" y="3455164"/>
            <a:ext cx="437146" cy="445717"/>
          </a:xfrm>
          <a:prstGeom prst="rect">
            <a:avLst/>
          </a:prstGeom>
        </p:spPr>
      </p:pic>
    </p:spTree>
    <p:extLst>
      <p:ext uri="{BB962C8B-B14F-4D97-AF65-F5344CB8AC3E}">
        <p14:creationId xmlns:p14="http://schemas.microsoft.com/office/powerpoint/2010/main" val="4006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fade">
                                      <p:cBhvr>
                                        <p:cTn id="18" dur="150"/>
                                        <p:tgtEl>
                                          <p:spTgt spid="2092"/>
                                        </p:tgtEl>
                                      </p:cBhvr>
                                    </p:animEffect>
                                  </p:childTnLst>
                                </p:cTn>
                              </p:par>
                            </p:childTnLst>
                          </p:cTn>
                        </p:par>
                        <p:par>
                          <p:cTn id="19" fill="hold">
                            <p:stCondLst>
                              <p:cond delay="650"/>
                            </p:stCondLst>
                            <p:childTnLst>
                              <p:par>
                                <p:cTn id="20" presetID="10" presetClass="entr" presetSubtype="0"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50"/>
                                        <p:tgtEl>
                                          <p:spTgt spid="101"/>
                                        </p:tgtEl>
                                      </p:cBhvr>
                                    </p:animEffect>
                                  </p:childTnLst>
                                </p:cTn>
                              </p:par>
                            </p:childTnLst>
                          </p:cTn>
                        </p:par>
                        <p:par>
                          <p:cTn id="23" fill="hold">
                            <p:stCondLst>
                              <p:cond delay="800"/>
                            </p:stCondLst>
                            <p:childTnLst>
                              <p:par>
                                <p:cTn id="24" presetID="10" presetClass="entr" presetSubtype="0"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50"/>
                                        <p:tgtEl>
                                          <p:spTgt spid="103"/>
                                        </p:tgtEl>
                                      </p:cBhvr>
                                    </p:animEffect>
                                  </p:childTnLst>
                                </p:cTn>
                              </p:par>
                            </p:childTnLst>
                          </p:cTn>
                        </p:par>
                        <p:par>
                          <p:cTn id="27" fill="hold">
                            <p:stCondLst>
                              <p:cond delay="950"/>
                            </p:stCondLst>
                            <p:childTnLst>
                              <p:par>
                                <p:cTn id="28" presetID="10" presetClass="entr" presetSubtype="0"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50"/>
                                        <p:tgtEl>
                                          <p:spTgt spid="105"/>
                                        </p:tgtEl>
                                      </p:cBhvr>
                                    </p:animEffect>
                                  </p:childTnLst>
                                </p:cTn>
                              </p:par>
                            </p:childTnLst>
                          </p:cTn>
                        </p:par>
                        <p:par>
                          <p:cTn id="31" fill="hold">
                            <p:stCondLst>
                              <p:cond delay="1100"/>
                            </p:stCondLst>
                            <p:childTnLst>
                              <p:par>
                                <p:cTn id="32" presetID="10" presetClass="entr" presetSubtype="0" fill="hold" grpId="0"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
                                        <p:tgtEl>
                                          <p:spTgt spid="111"/>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150"/>
                                        <p:tgtEl>
                                          <p:spTgt spid="109"/>
                                        </p:tgtEl>
                                      </p:cBhvr>
                                    </p:animEffect>
                                  </p:childTnLst>
                                </p:cTn>
                              </p:par>
                            </p:childTnLst>
                          </p:cTn>
                        </p:par>
                        <p:par>
                          <p:cTn id="39" fill="hold">
                            <p:stCondLst>
                              <p:cond delay="1400"/>
                            </p:stCondLst>
                            <p:childTnLst>
                              <p:par>
                                <p:cTn id="40" presetID="10" presetClass="entr" presetSubtype="0"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150"/>
                                        <p:tgtEl>
                                          <p:spTgt spid="107"/>
                                        </p:tgtEl>
                                      </p:cBhvr>
                                    </p:animEffect>
                                  </p:childTnLst>
                                </p:cTn>
                              </p:par>
                            </p:childTnLst>
                          </p:cTn>
                        </p:par>
                        <p:par>
                          <p:cTn id="43" fill="hold">
                            <p:stCondLst>
                              <p:cond delay="1550"/>
                            </p:stCondLst>
                            <p:childTnLst>
                              <p:par>
                                <p:cTn id="44" presetID="42" presetClass="entr" presetSubtype="0" fill="hold" grpId="0" nodeType="afterEffect">
                                  <p:stCondLst>
                                    <p:cond delay="0"/>
                                  </p:stCondLst>
                                  <p:childTnLst>
                                    <p:set>
                                      <p:cBhvr>
                                        <p:cTn id="45" dur="1" fill="hold">
                                          <p:stCondLst>
                                            <p:cond delay="0"/>
                                          </p:stCondLst>
                                        </p:cTn>
                                        <p:tgtEl>
                                          <p:spTgt spid="2093"/>
                                        </p:tgtEl>
                                        <p:attrNameLst>
                                          <p:attrName>style.visibility</p:attrName>
                                        </p:attrNameLst>
                                      </p:cBhvr>
                                      <p:to>
                                        <p:strVal val="visible"/>
                                      </p:to>
                                    </p:set>
                                    <p:animEffect transition="in" filter="fade">
                                      <p:cBhvr>
                                        <p:cTn id="46" dur="250"/>
                                        <p:tgtEl>
                                          <p:spTgt spid="2093"/>
                                        </p:tgtEl>
                                      </p:cBhvr>
                                    </p:animEffect>
                                    <p:anim calcmode="lin" valueType="num">
                                      <p:cBhvr>
                                        <p:cTn id="47" dur="250" fill="hold"/>
                                        <p:tgtEl>
                                          <p:spTgt spid="2093"/>
                                        </p:tgtEl>
                                        <p:attrNameLst>
                                          <p:attrName>ppt_x</p:attrName>
                                        </p:attrNameLst>
                                      </p:cBhvr>
                                      <p:tavLst>
                                        <p:tav tm="0">
                                          <p:val>
                                            <p:strVal val="#ppt_x"/>
                                          </p:val>
                                        </p:tav>
                                        <p:tav tm="100000">
                                          <p:val>
                                            <p:strVal val="#ppt_x"/>
                                          </p:val>
                                        </p:tav>
                                      </p:tavLst>
                                    </p:anim>
                                    <p:anim calcmode="lin" valueType="num">
                                      <p:cBhvr>
                                        <p:cTn id="48" dur="250" fill="hold"/>
                                        <p:tgtEl>
                                          <p:spTgt spid="2093"/>
                                        </p:tgtEl>
                                        <p:attrNameLst>
                                          <p:attrName>ppt_y</p:attrName>
                                        </p:attrNameLst>
                                      </p:cBhvr>
                                      <p:tavLst>
                                        <p:tav tm="0">
                                          <p:val>
                                            <p:strVal val="#ppt_y+.1"/>
                                          </p:val>
                                        </p:tav>
                                        <p:tav tm="100000">
                                          <p:val>
                                            <p:strVal val="#ppt_y"/>
                                          </p:val>
                                        </p:tav>
                                      </p:tavLst>
                                    </p:anim>
                                  </p:childTnLst>
                                </p:cTn>
                              </p:par>
                            </p:childTnLst>
                          </p:cTn>
                        </p:par>
                        <p:par>
                          <p:cTn id="49" fill="hold">
                            <p:stCondLst>
                              <p:cond delay="1800"/>
                            </p:stCondLst>
                            <p:childTnLst>
                              <p:par>
                                <p:cTn id="50" presetID="42"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250"/>
                                        <p:tgtEl>
                                          <p:spTgt spid="102"/>
                                        </p:tgtEl>
                                      </p:cBhvr>
                                    </p:animEffect>
                                    <p:anim calcmode="lin" valueType="num">
                                      <p:cBhvr>
                                        <p:cTn id="53" dur="250" fill="hold"/>
                                        <p:tgtEl>
                                          <p:spTgt spid="102"/>
                                        </p:tgtEl>
                                        <p:attrNameLst>
                                          <p:attrName>ppt_x</p:attrName>
                                        </p:attrNameLst>
                                      </p:cBhvr>
                                      <p:tavLst>
                                        <p:tav tm="0">
                                          <p:val>
                                            <p:strVal val="#ppt_x"/>
                                          </p:val>
                                        </p:tav>
                                        <p:tav tm="100000">
                                          <p:val>
                                            <p:strVal val="#ppt_x"/>
                                          </p:val>
                                        </p:tav>
                                      </p:tavLst>
                                    </p:anim>
                                    <p:anim calcmode="lin" valueType="num">
                                      <p:cBhvr>
                                        <p:cTn id="54" dur="250" fill="hold"/>
                                        <p:tgtEl>
                                          <p:spTgt spid="102"/>
                                        </p:tgtEl>
                                        <p:attrNameLst>
                                          <p:attrName>ppt_y</p:attrName>
                                        </p:attrNameLst>
                                      </p:cBhvr>
                                      <p:tavLst>
                                        <p:tav tm="0">
                                          <p:val>
                                            <p:strVal val="#ppt_y+.1"/>
                                          </p:val>
                                        </p:tav>
                                        <p:tav tm="100000">
                                          <p:val>
                                            <p:strVal val="#ppt_y"/>
                                          </p:val>
                                        </p:tav>
                                      </p:tavLst>
                                    </p:anim>
                                  </p:childTnLst>
                                </p:cTn>
                              </p:par>
                            </p:childTnLst>
                          </p:cTn>
                        </p:par>
                        <p:par>
                          <p:cTn id="55" fill="hold">
                            <p:stCondLst>
                              <p:cond delay="2050"/>
                            </p:stCondLst>
                            <p:childTnLst>
                              <p:par>
                                <p:cTn id="56" presetID="42" presetClass="entr" presetSubtype="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250"/>
                                        <p:tgtEl>
                                          <p:spTgt spid="104"/>
                                        </p:tgtEl>
                                      </p:cBhvr>
                                    </p:animEffect>
                                    <p:anim calcmode="lin" valueType="num">
                                      <p:cBhvr>
                                        <p:cTn id="59" dur="250" fill="hold"/>
                                        <p:tgtEl>
                                          <p:spTgt spid="104"/>
                                        </p:tgtEl>
                                        <p:attrNameLst>
                                          <p:attrName>ppt_x</p:attrName>
                                        </p:attrNameLst>
                                      </p:cBhvr>
                                      <p:tavLst>
                                        <p:tav tm="0">
                                          <p:val>
                                            <p:strVal val="#ppt_x"/>
                                          </p:val>
                                        </p:tav>
                                        <p:tav tm="100000">
                                          <p:val>
                                            <p:strVal val="#ppt_x"/>
                                          </p:val>
                                        </p:tav>
                                      </p:tavLst>
                                    </p:anim>
                                    <p:anim calcmode="lin" valueType="num">
                                      <p:cBhvr>
                                        <p:cTn id="60" dur="250" fill="hold"/>
                                        <p:tgtEl>
                                          <p:spTgt spid="104"/>
                                        </p:tgtEl>
                                        <p:attrNameLst>
                                          <p:attrName>ppt_y</p:attrName>
                                        </p:attrNameLst>
                                      </p:cBhvr>
                                      <p:tavLst>
                                        <p:tav tm="0">
                                          <p:val>
                                            <p:strVal val="#ppt_y+.1"/>
                                          </p:val>
                                        </p:tav>
                                        <p:tav tm="100000">
                                          <p:val>
                                            <p:strVal val="#ppt_y"/>
                                          </p:val>
                                        </p:tav>
                                      </p:tavLst>
                                    </p:anim>
                                  </p:childTnLst>
                                </p:cTn>
                              </p:par>
                            </p:childTnLst>
                          </p:cTn>
                        </p:par>
                        <p:par>
                          <p:cTn id="61" fill="hold">
                            <p:stCondLst>
                              <p:cond delay="2300"/>
                            </p:stCondLst>
                            <p:childTnLst>
                              <p:par>
                                <p:cTn id="62" presetID="42" presetClass="entr" presetSubtype="0"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250"/>
                                        <p:tgtEl>
                                          <p:spTgt spid="106"/>
                                        </p:tgtEl>
                                      </p:cBhvr>
                                    </p:animEffect>
                                    <p:anim calcmode="lin" valueType="num">
                                      <p:cBhvr>
                                        <p:cTn id="65" dur="250" fill="hold"/>
                                        <p:tgtEl>
                                          <p:spTgt spid="106"/>
                                        </p:tgtEl>
                                        <p:attrNameLst>
                                          <p:attrName>ppt_x</p:attrName>
                                        </p:attrNameLst>
                                      </p:cBhvr>
                                      <p:tavLst>
                                        <p:tav tm="0">
                                          <p:val>
                                            <p:strVal val="#ppt_x"/>
                                          </p:val>
                                        </p:tav>
                                        <p:tav tm="100000">
                                          <p:val>
                                            <p:strVal val="#ppt_x"/>
                                          </p:val>
                                        </p:tav>
                                      </p:tavLst>
                                    </p:anim>
                                    <p:anim calcmode="lin" valueType="num">
                                      <p:cBhvr>
                                        <p:cTn id="66" dur="250" fill="hold"/>
                                        <p:tgtEl>
                                          <p:spTgt spid="106"/>
                                        </p:tgtEl>
                                        <p:attrNameLst>
                                          <p:attrName>ppt_y</p:attrName>
                                        </p:attrNameLst>
                                      </p:cBhvr>
                                      <p:tavLst>
                                        <p:tav tm="0">
                                          <p:val>
                                            <p:strVal val="#ppt_y+.1"/>
                                          </p:val>
                                        </p:tav>
                                        <p:tav tm="100000">
                                          <p:val>
                                            <p:strVal val="#ppt_y"/>
                                          </p:val>
                                        </p:tav>
                                      </p:tavLst>
                                    </p:anim>
                                  </p:childTnLst>
                                </p:cTn>
                              </p:par>
                            </p:childTnLst>
                          </p:cTn>
                        </p:par>
                        <p:par>
                          <p:cTn id="67" fill="hold">
                            <p:stCondLst>
                              <p:cond delay="2550"/>
                            </p:stCondLst>
                            <p:childTnLst>
                              <p:par>
                                <p:cTn id="68" presetID="42"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250"/>
                                        <p:tgtEl>
                                          <p:spTgt spid="122"/>
                                        </p:tgtEl>
                                      </p:cBhvr>
                                    </p:animEffect>
                                    <p:anim calcmode="lin" valueType="num">
                                      <p:cBhvr>
                                        <p:cTn id="71" dur="250" fill="hold"/>
                                        <p:tgtEl>
                                          <p:spTgt spid="122"/>
                                        </p:tgtEl>
                                        <p:attrNameLst>
                                          <p:attrName>ppt_x</p:attrName>
                                        </p:attrNameLst>
                                      </p:cBhvr>
                                      <p:tavLst>
                                        <p:tav tm="0">
                                          <p:val>
                                            <p:strVal val="#ppt_x"/>
                                          </p:val>
                                        </p:tav>
                                        <p:tav tm="100000">
                                          <p:val>
                                            <p:strVal val="#ppt_x"/>
                                          </p:val>
                                        </p:tav>
                                      </p:tavLst>
                                    </p:anim>
                                    <p:anim calcmode="lin" valueType="num">
                                      <p:cBhvr>
                                        <p:cTn id="72" dur="250" fill="hold"/>
                                        <p:tgtEl>
                                          <p:spTgt spid="122"/>
                                        </p:tgtEl>
                                        <p:attrNameLst>
                                          <p:attrName>ppt_y</p:attrName>
                                        </p:attrNameLst>
                                      </p:cBhvr>
                                      <p:tavLst>
                                        <p:tav tm="0">
                                          <p:val>
                                            <p:strVal val="#ppt_y+.1"/>
                                          </p:val>
                                        </p:tav>
                                        <p:tav tm="100000">
                                          <p:val>
                                            <p:strVal val="#ppt_y"/>
                                          </p:val>
                                        </p:tav>
                                      </p:tavLst>
                                    </p:anim>
                                  </p:childTnLst>
                                </p:cTn>
                              </p:par>
                            </p:childTnLst>
                          </p:cTn>
                        </p:par>
                        <p:par>
                          <p:cTn id="73" fill="hold">
                            <p:stCondLst>
                              <p:cond delay="2800"/>
                            </p:stCondLst>
                            <p:childTnLst>
                              <p:par>
                                <p:cTn id="74" presetID="42" presetClass="entr" presetSubtype="0"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fade">
                                      <p:cBhvr>
                                        <p:cTn id="76" dur="250"/>
                                        <p:tgtEl>
                                          <p:spTgt spid="110"/>
                                        </p:tgtEl>
                                      </p:cBhvr>
                                    </p:animEffect>
                                    <p:anim calcmode="lin" valueType="num">
                                      <p:cBhvr>
                                        <p:cTn id="77" dur="250" fill="hold"/>
                                        <p:tgtEl>
                                          <p:spTgt spid="110"/>
                                        </p:tgtEl>
                                        <p:attrNameLst>
                                          <p:attrName>ppt_x</p:attrName>
                                        </p:attrNameLst>
                                      </p:cBhvr>
                                      <p:tavLst>
                                        <p:tav tm="0">
                                          <p:val>
                                            <p:strVal val="#ppt_x"/>
                                          </p:val>
                                        </p:tav>
                                        <p:tav tm="100000">
                                          <p:val>
                                            <p:strVal val="#ppt_x"/>
                                          </p:val>
                                        </p:tav>
                                      </p:tavLst>
                                    </p:anim>
                                    <p:anim calcmode="lin" valueType="num">
                                      <p:cBhvr>
                                        <p:cTn id="78" dur="250" fill="hold"/>
                                        <p:tgtEl>
                                          <p:spTgt spid="110"/>
                                        </p:tgtEl>
                                        <p:attrNameLst>
                                          <p:attrName>ppt_y</p:attrName>
                                        </p:attrNameLst>
                                      </p:cBhvr>
                                      <p:tavLst>
                                        <p:tav tm="0">
                                          <p:val>
                                            <p:strVal val="#ppt_y+.1"/>
                                          </p:val>
                                        </p:tav>
                                        <p:tav tm="100000">
                                          <p:val>
                                            <p:strVal val="#ppt_y"/>
                                          </p:val>
                                        </p:tav>
                                      </p:tavLst>
                                    </p:anim>
                                  </p:childTnLst>
                                </p:cTn>
                              </p:par>
                            </p:childTnLst>
                          </p:cTn>
                        </p:par>
                        <p:par>
                          <p:cTn id="79" fill="hold">
                            <p:stCondLst>
                              <p:cond delay="3050"/>
                            </p:stCondLst>
                            <p:childTnLst>
                              <p:par>
                                <p:cTn id="80" presetID="42" presetClass="entr" presetSubtype="0" fill="hold" grpId="0"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250"/>
                                        <p:tgtEl>
                                          <p:spTgt spid="108"/>
                                        </p:tgtEl>
                                      </p:cBhvr>
                                    </p:animEffect>
                                    <p:anim calcmode="lin" valueType="num">
                                      <p:cBhvr>
                                        <p:cTn id="83" dur="250" fill="hold"/>
                                        <p:tgtEl>
                                          <p:spTgt spid="108"/>
                                        </p:tgtEl>
                                        <p:attrNameLst>
                                          <p:attrName>ppt_x</p:attrName>
                                        </p:attrNameLst>
                                      </p:cBhvr>
                                      <p:tavLst>
                                        <p:tav tm="0">
                                          <p:val>
                                            <p:strVal val="#ppt_x"/>
                                          </p:val>
                                        </p:tav>
                                        <p:tav tm="100000">
                                          <p:val>
                                            <p:strVal val="#ppt_x"/>
                                          </p:val>
                                        </p:tav>
                                      </p:tavLst>
                                    </p:anim>
                                    <p:anim calcmode="lin" valueType="num">
                                      <p:cBhvr>
                                        <p:cTn id="84" dur="250" fill="hold"/>
                                        <p:tgtEl>
                                          <p:spTgt spid="108"/>
                                        </p:tgtEl>
                                        <p:attrNameLst>
                                          <p:attrName>ppt_y</p:attrName>
                                        </p:attrNameLst>
                                      </p:cBhvr>
                                      <p:tavLst>
                                        <p:tav tm="0">
                                          <p:val>
                                            <p:strVal val="#ppt_y+.1"/>
                                          </p:val>
                                        </p:tav>
                                        <p:tav tm="100000">
                                          <p:val>
                                            <p:strVal val="#ppt_y"/>
                                          </p:val>
                                        </p:tav>
                                      </p:tavLst>
                                    </p:anim>
                                  </p:childTnLst>
                                </p:cTn>
                              </p:par>
                            </p:childTnLst>
                          </p:cTn>
                        </p:par>
                        <p:par>
                          <p:cTn id="85" fill="hold">
                            <p:stCondLst>
                              <p:cond delay="3300"/>
                            </p:stCondLst>
                            <p:childTnLst>
                              <p:par>
                                <p:cTn id="86" presetID="10" presetClass="entr" presetSubtype="0"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250"/>
                                        <p:tgtEl>
                                          <p:spTgt spid="2"/>
                                        </p:tgtEl>
                                      </p:cBhvr>
                                    </p:animEffect>
                                  </p:childTnLst>
                                </p:cTn>
                              </p:par>
                            </p:childTnLst>
                          </p:cTn>
                        </p:par>
                        <p:par>
                          <p:cTn id="89" fill="hold">
                            <p:stCondLst>
                              <p:cond delay="3550"/>
                            </p:stCondLst>
                            <p:childTnLst>
                              <p:par>
                                <p:cTn id="90" presetID="10"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250"/>
                                        <p:tgtEl>
                                          <p:spTgt spid="94"/>
                                        </p:tgtEl>
                                      </p:cBhvr>
                                    </p:animEffect>
                                  </p:childTnLst>
                                </p:cTn>
                              </p:par>
                            </p:childTnLst>
                          </p:cTn>
                        </p:par>
                        <p:par>
                          <p:cTn id="93" fill="hold">
                            <p:stCondLst>
                              <p:cond delay="38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50"/>
                                        <p:tgtEl>
                                          <p:spTgt spid="96"/>
                                        </p:tgtEl>
                                      </p:cBhvr>
                                    </p:animEffect>
                                  </p:childTnLst>
                                </p:cTn>
                              </p:par>
                            </p:childTnLst>
                          </p:cTn>
                        </p:par>
                        <p:par>
                          <p:cTn id="97" fill="hold">
                            <p:stCondLst>
                              <p:cond delay="4050"/>
                            </p:stCondLst>
                            <p:childTnLst>
                              <p:par>
                                <p:cTn id="98" presetID="10" presetClass="entr" presetSubtype="0"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250"/>
                                        <p:tgtEl>
                                          <p:spTgt spid="93"/>
                                        </p:tgtEl>
                                      </p:cBhvr>
                                    </p:animEffect>
                                  </p:childTnLst>
                                </p:cTn>
                              </p:par>
                            </p:childTnLst>
                          </p:cTn>
                        </p:par>
                        <p:par>
                          <p:cTn id="101" fill="hold">
                            <p:stCondLst>
                              <p:cond delay="4300"/>
                            </p:stCondLst>
                            <p:childTnLst>
                              <p:par>
                                <p:cTn id="102" presetID="10" presetClass="entr" presetSubtype="0" fill="hold"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250"/>
                                        <p:tgtEl>
                                          <p:spTgt spid="95"/>
                                        </p:tgtEl>
                                      </p:cBhvr>
                                    </p:animEffect>
                                  </p:childTnLst>
                                </p:cTn>
                              </p:par>
                            </p:childTnLst>
                          </p:cTn>
                        </p:par>
                        <p:par>
                          <p:cTn id="105" fill="hold">
                            <p:stCondLst>
                              <p:cond delay="4550"/>
                            </p:stCondLst>
                            <p:childTnLst>
                              <p:par>
                                <p:cTn id="106" presetID="10" presetClass="entr" presetSubtype="0" fill="hold" nodeType="after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250"/>
                                        <p:tgtEl>
                                          <p:spTgt spid="3"/>
                                        </p:tgtEl>
                                      </p:cBhvr>
                                    </p:animEffect>
                                  </p:childTnLst>
                                </p:cTn>
                              </p:par>
                            </p:childTnLst>
                          </p:cTn>
                        </p:par>
                        <p:par>
                          <p:cTn id="109" fill="hold">
                            <p:stCondLst>
                              <p:cond delay="4800"/>
                            </p:stCondLst>
                            <p:childTnLst>
                              <p:par>
                                <p:cTn id="110" presetID="10" presetClass="entr" presetSubtype="0" fill="hold" nodeType="after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fade">
                                      <p:cBhvr>
                                        <p:cTn id="112"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P spid="2093" grpId="0"/>
      <p:bldP spid="101" grpId="0" animBg="1"/>
      <p:bldP spid="102" grpId="0"/>
      <p:bldP spid="103" grpId="0" animBg="1"/>
      <p:bldP spid="104" grpId="0"/>
      <p:bldP spid="105" grpId="0" animBg="1"/>
      <p:bldP spid="106" grpId="0"/>
      <p:bldP spid="107" grpId="0" animBg="1"/>
      <p:bldP spid="108" grpId="0"/>
      <p:bldP spid="109" grpId="0" animBg="1"/>
      <p:bldP spid="110" grpId="0"/>
      <p:bldP spid="111" grpId="0" animBg="1"/>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8" name="Metin kutusu 47"/>
          <p:cNvSpPr txBox="1"/>
          <p:nvPr/>
        </p:nvSpPr>
        <p:spPr>
          <a:xfrm>
            <a:off x="810593" y="255794"/>
            <a:ext cx="10567637" cy="830997"/>
          </a:xfrm>
          <a:prstGeom prst="rect">
            <a:avLst/>
          </a:prstGeom>
          <a:noFill/>
        </p:spPr>
        <p:txBody>
          <a:bodyPr wrap="none" rtlCol="0">
            <a:spAutoFit/>
          </a:bodyPr>
          <a:lstStyle/>
          <a:p>
            <a:pPr algn="ctr"/>
            <a:r>
              <a:rPr lang="tr-TR" sz="4800" b="1" dirty="0">
                <a:solidFill>
                  <a:schemeClr val="bg1"/>
                </a:solidFill>
              </a:rPr>
              <a:t>SİGARA DÜNYADAKİ EN BÜYÜK KATİLDİR</a:t>
            </a:r>
          </a:p>
        </p:txBody>
      </p:sp>
      <p:cxnSp>
        <p:nvCxnSpPr>
          <p:cNvPr id="49" name="Düz Bağlayıcı 48"/>
          <p:cNvCxnSpPr/>
          <p:nvPr/>
        </p:nvCxnSpPr>
        <p:spPr>
          <a:xfrm flipH="1">
            <a:off x="513081" y="1163974"/>
            <a:ext cx="111658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3"/>
          <a:stretch>
            <a:fillRect/>
          </a:stretch>
        </p:blipFill>
        <p:spPr>
          <a:xfrm>
            <a:off x="7587884" y="1924327"/>
            <a:ext cx="4604116" cy="4933673"/>
          </a:xfrm>
          <a:prstGeom prst="rect">
            <a:avLst/>
          </a:prstGeom>
        </p:spPr>
      </p:pic>
      <p:pic>
        <p:nvPicPr>
          <p:cNvPr id="5" name="Resim 4"/>
          <p:cNvPicPr>
            <a:picLocks noChangeAspect="1"/>
          </p:cNvPicPr>
          <p:nvPr/>
        </p:nvPicPr>
        <p:blipFill>
          <a:blip r:embed="rId4"/>
          <a:stretch>
            <a:fillRect/>
          </a:stretch>
        </p:blipFill>
        <p:spPr>
          <a:xfrm>
            <a:off x="852950" y="1646447"/>
            <a:ext cx="4136498" cy="4136498"/>
          </a:xfrm>
          <a:prstGeom prst="rect">
            <a:avLst/>
          </a:prstGeom>
        </p:spPr>
      </p:pic>
      <p:grpSp>
        <p:nvGrpSpPr>
          <p:cNvPr id="71" name="Grup 70"/>
          <p:cNvGrpSpPr/>
          <p:nvPr/>
        </p:nvGrpSpPr>
        <p:grpSpPr>
          <a:xfrm>
            <a:off x="4960573" y="3451468"/>
            <a:ext cx="3652187" cy="484187"/>
            <a:chOff x="4960573" y="3787027"/>
            <a:chExt cx="3652187" cy="484187"/>
          </a:xfrm>
        </p:grpSpPr>
        <p:sp>
          <p:nvSpPr>
            <p:cNvPr id="13" name="Rectangle 6"/>
            <p:cNvSpPr>
              <a:spLocks noChangeArrowheads="1"/>
            </p:cNvSpPr>
            <p:nvPr/>
          </p:nvSpPr>
          <p:spPr bwMode="auto">
            <a:xfrm>
              <a:off x="8352409"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Rectangle 7"/>
            <p:cNvSpPr>
              <a:spLocks noChangeArrowheads="1"/>
            </p:cNvSpPr>
            <p:nvPr/>
          </p:nvSpPr>
          <p:spPr bwMode="auto">
            <a:xfrm>
              <a:off x="8450834" y="3787027"/>
              <a:ext cx="63500"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8"/>
            <p:cNvSpPr>
              <a:spLocks noChangeArrowheads="1"/>
            </p:cNvSpPr>
            <p:nvPr/>
          </p:nvSpPr>
          <p:spPr bwMode="auto">
            <a:xfrm>
              <a:off x="8544497"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1" name="Freeform 10"/>
            <p:cNvSpPr>
              <a:spLocks noEditPoints="1"/>
            </p:cNvSpPr>
            <p:nvPr/>
          </p:nvSpPr>
          <p:spPr bwMode="auto">
            <a:xfrm>
              <a:off x="4960573" y="3790202"/>
              <a:ext cx="3350561" cy="477837"/>
            </a:xfrm>
            <a:custGeom>
              <a:avLst/>
              <a:gdLst>
                <a:gd name="T0" fmla="*/ 0 w 3486"/>
                <a:gd name="T1" fmla="*/ 301 h 301"/>
                <a:gd name="T2" fmla="*/ 0 w 3486"/>
                <a:gd name="T3" fmla="*/ 31 h 301"/>
                <a:gd name="T4" fmla="*/ 0 w 3486"/>
                <a:gd name="T5" fmla="*/ 0 h 301"/>
                <a:gd name="T6" fmla="*/ 3486 w 3486"/>
                <a:gd name="T7" fmla="*/ 0 h 301"/>
                <a:gd name="T8" fmla="*/ 3486 w 3486"/>
                <a:gd name="T9" fmla="*/ 301 h 301"/>
                <a:gd name="T10" fmla="*/ 0 w 3486"/>
                <a:gd name="T11" fmla="*/ 301 h 301"/>
                <a:gd name="T12" fmla="*/ 0 w 3486"/>
                <a:gd name="T13" fmla="*/ 301 h 301"/>
                <a:gd name="T14" fmla="*/ 19 w 3486"/>
                <a:gd name="T15" fmla="*/ 241 h 301"/>
                <a:gd name="T16" fmla="*/ 3467 w 3486"/>
                <a:gd name="T17" fmla="*/ 241 h 301"/>
                <a:gd name="T18" fmla="*/ 3467 w 3486"/>
                <a:gd name="T19" fmla="*/ 60 h 301"/>
                <a:gd name="T20" fmla="*/ 19 w 3486"/>
                <a:gd name="T21" fmla="*/ 60 h 301"/>
                <a:gd name="T22" fmla="*/ 19 w 3486"/>
                <a:gd name="T23" fmla="*/ 241 h 301"/>
                <a:gd name="T24" fmla="*/ 19 w 3486"/>
                <a:gd name="T25" fmla="*/ 24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6" h="301">
                  <a:moveTo>
                    <a:pt x="0" y="301"/>
                  </a:moveTo>
                  <a:lnTo>
                    <a:pt x="0" y="31"/>
                  </a:lnTo>
                  <a:lnTo>
                    <a:pt x="0" y="0"/>
                  </a:lnTo>
                  <a:lnTo>
                    <a:pt x="3486" y="0"/>
                  </a:lnTo>
                  <a:lnTo>
                    <a:pt x="3486" y="301"/>
                  </a:lnTo>
                  <a:lnTo>
                    <a:pt x="0" y="301"/>
                  </a:lnTo>
                  <a:lnTo>
                    <a:pt x="0" y="301"/>
                  </a:lnTo>
                  <a:close/>
                  <a:moveTo>
                    <a:pt x="19" y="241"/>
                  </a:moveTo>
                  <a:lnTo>
                    <a:pt x="3467" y="241"/>
                  </a:lnTo>
                  <a:lnTo>
                    <a:pt x="3467" y="60"/>
                  </a:lnTo>
                  <a:lnTo>
                    <a:pt x="19" y="60"/>
                  </a:lnTo>
                  <a:lnTo>
                    <a:pt x="19" y="241"/>
                  </a:lnTo>
                  <a:lnTo>
                    <a:pt x="19"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Freeform 9"/>
            <p:cNvSpPr>
              <a:spLocks/>
            </p:cNvSpPr>
            <p:nvPr/>
          </p:nvSpPr>
          <p:spPr bwMode="auto">
            <a:xfrm>
              <a:off x="4974882" y="3844777"/>
              <a:ext cx="776288" cy="379412"/>
            </a:xfrm>
            <a:custGeom>
              <a:avLst/>
              <a:gdLst>
                <a:gd name="T0" fmla="*/ 473 w 489"/>
                <a:gd name="T1" fmla="*/ 239 h 239"/>
                <a:gd name="T2" fmla="*/ 0 w 489"/>
                <a:gd name="T3" fmla="*/ 239 h 239"/>
                <a:gd name="T4" fmla="*/ 0 w 489"/>
                <a:gd name="T5" fmla="*/ 0 h 239"/>
                <a:gd name="T6" fmla="*/ 489 w 489"/>
                <a:gd name="T7" fmla="*/ 0 h 239"/>
                <a:gd name="T8" fmla="*/ 489 w 489"/>
                <a:gd name="T9" fmla="*/ 239 h 239"/>
                <a:gd name="T10" fmla="*/ 473 w 489"/>
                <a:gd name="T11" fmla="*/ 239 h 239"/>
              </a:gdLst>
              <a:ahLst/>
              <a:cxnLst>
                <a:cxn ang="0">
                  <a:pos x="T0" y="T1"/>
                </a:cxn>
                <a:cxn ang="0">
                  <a:pos x="T2" y="T3"/>
                </a:cxn>
                <a:cxn ang="0">
                  <a:pos x="T4" y="T5"/>
                </a:cxn>
                <a:cxn ang="0">
                  <a:pos x="T6" y="T7"/>
                </a:cxn>
                <a:cxn ang="0">
                  <a:pos x="T8" y="T9"/>
                </a:cxn>
                <a:cxn ang="0">
                  <a:pos x="T10" y="T11"/>
                </a:cxn>
              </a:cxnLst>
              <a:rect l="0" t="0" r="r" b="b"/>
              <a:pathLst>
                <a:path w="489" h="239">
                  <a:moveTo>
                    <a:pt x="473" y="239"/>
                  </a:moveTo>
                  <a:lnTo>
                    <a:pt x="0" y="239"/>
                  </a:lnTo>
                  <a:lnTo>
                    <a:pt x="0" y="0"/>
                  </a:lnTo>
                  <a:lnTo>
                    <a:pt x="489" y="0"/>
                  </a:lnTo>
                  <a:lnTo>
                    <a:pt x="489" y="239"/>
                  </a:lnTo>
                  <a:lnTo>
                    <a:pt x="473"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70" name="Grup 69"/>
          <p:cNvGrpSpPr/>
          <p:nvPr/>
        </p:nvGrpSpPr>
        <p:grpSpPr>
          <a:xfrm>
            <a:off x="8304784" y="2787893"/>
            <a:ext cx="292101" cy="590550"/>
            <a:chOff x="8304784" y="3123452"/>
            <a:chExt cx="292101" cy="590550"/>
          </a:xfrm>
        </p:grpSpPr>
        <p:sp>
          <p:nvSpPr>
            <p:cNvPr id="25" name="Freeform 11"/>
            <p:cNvSpPr>
              <a:spLocks/>
            </p:cNvSpPr>
            <p:nvPr/>
          </p:nvSpPr>
          <p:spPr bwMode="auto">
            <a:xfrm>
              <a:off x="83047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1 w 30"/>
                <a:gd name="T11" fmla="*/ 40 h 156"/>
                <a:gd name="T12" fmla="*/ 21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9 w 30"/>
                <a:gd name="T27" fmla="*/ 40 h 156"/>
                <a:gd name="T28" fmla="*/ 29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6 w 30"/>
                <a:gd name="T51" fmla="*/ 156 h 156"/>
                <a:gd name="T52" fmla="*/ 26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1" y="52"/>
                    <a:pt x="21" y="40"/>
                  </a:cubicBezTo>
                  <a:cubicBezTo>
                    <a:pt x="21" y="40"/>
                    <a:pt x="21" y="40"/>
                    <a:pt x="21" y="40"/>
                  </a:cubicBezTo>
                  <a:cubicBezTo>
                    <a:pt x="21"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9" y="22"/>
                    <a:pt x="29" y="40"/>
                  </a:cubicBezTo>
                  <a:cubicBezTo>
                    <a:pt x="29" y="40"/>
                    <a:pt x="29" y="40"/>
                    <a:pt x="29" y="40"/>
                  </a:cubicBezTo>
                  <a:cubicBezTo>
                    <a:pt x="29"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6" y="156"/>
                  </a:cubicBezTo>
                  <a:cubicBezTo>
                    <a:pt x="26" y="156"/>
                    <a:pt x="26" y="156"/>
                    <a:pt x="26"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Freeform 12"/>
            <p:cNvSpPr>
              <a:spLocks/>
            </p:cNvSpPr>
            <p:nvPr/>
          </p:nvSpPr>
          <p:spPr bwMode="auto">
            <a:xfrm>
              <a:off x="83936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5" y="156"/>
                  </a:cubicBezTo>
                  <a:cubicBezTo>
                    <a:pt x="25" y="156"/>
                    <a:pt x="25" y="156"/>
                    <a:pt x="25"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0" name="Freeform 13"/>
            <p:cNvSpPr>
              <a:spLocks/>
            </p:cNvSpPr>
            <p:nvPr/>
          </p:nvSpPr>
          <p:spPr bwMode="auto">
            <a:xfrm>
              <a:off x="8484172"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8 w 30"/>
                <a:gd name="T47" fmla="*/ 155 h 156"/>
                <a:gd name="T48" fmla="*/ 28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2"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29" y="150"/>
                    <a:pt x="30" y="153"/>
                    <a:pt x="28" y="155"/>
                  </a:cubicBezTo>
                  <a:cubicBezTo>
                    <a:pt x="28" y="155"/>
                    <a:pt x="28" y="155"/>
                    <a:pt x="28" y="155"/>
                  </a:cubicBezTo>
                  <a:cubicBezTo>
                    <a:pt x="28" y="156"/>
                    <a:pt x="26" y="156"/>
                    <a:pt x="25" y="156"/>
                  </a:cubicBezTo>
                  <a:cubicBezTo>
                    <a:pt x="25" y="156"/>
                    <a:pt x="25" y="156"/>
                    <a:pt x="25" y="156"/>
                  </a:cubicBezTo>
                  <a:cubicBezTo>
                    <a:pt x="24" y="156"/>
                    <a:pt x="23"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54" name="Dikdörtgen 53"/>
          <p:cNvSpPr/>
          <p:nvPr/>
        </p:nvSpPr>
        <p:spPr>
          <a:xfrm>
            <a:off x="1482776" y="2490522"/>
            <a:ext cx="1183722" cy="369332"/>
          </a:xfrm>
          <a:prstGeom prst="rect">
            <a:avLst/>
          </a:prstGeom>
        </p:spPr>
        <p:txBody>
          <a:bodyPr wrap="none">
            <a:spAutoFit/>
          </a:bodyPr>
          <a:lstStyle/>
          <a:p>
            <a:pPr algn="ctr"/>
            <a:r>
              <a:rPr lang="tr-TR" dirty="0">
                <a:solidFill>
                  <a:schemeClr val="bg1"/>
                </a:solidFill>
              </a:rPr>
              <a:t>5 saniyede</a:t>
            </a:r>
          </a:p>
        </p:txBody>
      </p:sp>
      <p:pic>
        <p:nvPicPr>
          <p:cNvPr id="52" name="Resim 51"/>
          <p:cNvPicPr>
            <a:picLocks noChangeAspect="1"/>
          </p:cNvPicPr>
          <p:nvPr/>
        </p:nvPicPr>
        <p:blipFill>
          <a:blip r:embed="rId5"/>
          <a:stretch>
            <a:fillRect/>
          </a:stretch>
        </p:blipFill>
        <p:spPr>
          <a:xfrm>
            <a:off x="3190070" y="3173865"/>
            <a:ext cx="1215000" cy="1327500"/>
          </a:xfrm>
          <a:prstGeom prst="rect">
            <a:avLst/>
          </a:prstGeom>
        </p:spPr>
      </p:pic>
      <p:sp>
        <p:nvSpPr>
          <p:cNvPr id="55" name="Dikdörtgen 54"/>
          <p:cNvSpPr/>
          <p:nvPr/>
        </p:nvSpPr>
        <p:spPr>
          <a:xfrm>
            <a:off x="3412094" y="2490522"/>
            <a:ext cx="624530" cy="369332"/>
          </a:xfrm>
          <a:prstGeom prst="rect">
            <a:avLst/>
          </a:prstGeom>
        </p:spPr>
        <p:txBody>
          <a:bodyPr wrap="none">
            <a:spAutoFit/>
          </a:bodyPr>
          <a:lstStyle/>
          <a:p>
            <a:pPr algn="ctr"/>
            <a:r>
              <a:rPr lang="tr-TR" dirty="0">
                <a:solidFill>
                  <a:schemeClr val="bg1"/>
                </a:solidFill>
              </a:rPr>
              <a:t>Yılda</a:t>
            </a:r>
          </a:p>
        </p:txBody>
      </p:sp>
      <p:sp>
        <p:nvSpPr>
          <p:cNvPr id="56" name="Dikdörtgen 55"/>
          <p:cNvSpPr/>
          <p:nvPr/>
        </p:nvSpPr>
        <p:spPr>
          <a:xfrm>
            <a:off x="2062274" y="3870938"/>
            <a:ext cx="811440" cy="369332"/>
          </a:xfrm>
          <a:prstGeom prst="rect">
            <a:avLst/>
          </a:prstGeom>
        </p:spPr>
        <p:txBody>
          <a:bodyPr wrap="none">
            <a:spAutoFit/>
          </a:bodyPr>
          <a:lstStyle/>
          <a:p>
            <a:pPr algn="ctr"/>
            <a:r>
              <a:rPr lang="tr-TR" dirty="0">
                <a:solidFill>
                  <a:schemeClr val="bg1"/>
                </a:solidFill>
              </a:rPr>
              <a:t>Günde</a:t>
            </a:r>
          </a:p>
        </p:txBody>
      </p:sp>
      <p:grpSp>
        <p:nvGrpSpPr>
          <p:cNvPr id="67" name="Grup 66"/>
          <p:cNvGrpSpPr/>
          <p:nvPr/>
        </p:nvGrpSpPr>
        <p:grpSpPr>
          <a:xfrm>
            <a:off x="1641078" y="2739592"/>
            <a:ext cx="862737" cy="767009"/>
            <a:chOff x="1641078" y="3075151"/>
            <a:chExt cx="862737" cy="767009"/>
          </a:xfrm>
        </p:grpSpPr>
        <p:pic>
          <p:nvPicPr>
            <p:cNvPr id="51" name="Resim 50"/>
            <p:cNvPicPr>
              <a:picLocks noChangeAspect="1"/>
            </p:cNvPicPr>
            <p:nvPr/>
          </p:nvPicPr>
          <p:blipFill>
            <a:blip r:embed="rId6"/>
            <a:stretch>
              <a:fillRect/>
            </a:stretch>
          </p:blipFill>
          <p:spPr>
            <a:xfrm>
              <a:off x="2006495" y="3482160"/>
              <a:ext cx="146250" cy="360000"/>
            </a:xfrm>
            <a:prstGeom prst="rect">
              <a:avLst/>
            </a:prstGeom>
          </p:spPr>
        </p:pic>
        <p:sp>
          <p:nvSpPr>
            <p:cNvPr id="64" name="Dikdörtgen 63"/>
            <p:cNvSpPr/>
            <p:nvPr/>
          </p:nvSpPr>
          <p:spPr>
            <a:xfrm>
              <a:off x="1641078" y="3075151"/>
              <a:ext cx="862737" cy="369332"/>
            </a:xfrm>
            <a:prstGeom prst="rect">
              <a:avLst/>
            </a:prstGeom>
          </p:spPr>
          <p:txBody>
            <a:bodyPr wrap="none">
              <a:spAutoFit/>
            </a:bodyPr>
            <a:lstStyle/>
            <a:p>
              <a:pPr algn="ctr"/>
              <a:r>
                <a:rPr lang="tr-TR" b="1" dirty="0">
                  <a:solidFill>
                    <a:schemeClr val="bg1"/>
                  </a:solidFill>
                </a:rPr>
                <a:t>1 insan</a:t>
              </a:r>
            </a:p>
          </p:txBody>
        </p:sp>
      </p:grpSp>
      <p:sp>
        <p:nvSpPr>
          <p:cNvPr id="65" name="Dikdörtgen 64"/>
          <p:cNvSpPr/>
          <p:nvPr/>
        </p:nvSpPr>
        <p:spPr>
          <a:xfrm>
            <a:off x="3009560" y="2767142"/>
            <a:ext cx="1568764" cy="369332"/>
          </a:xfrm>
          <a:prstGeom prst="rect">
            <a:avLst/>
          </a:prstGeom>
        </p:spPr>
        <p:txBody>
          <a:bodyPr wrap="none">
            <a:spAutoFit/>
          </a:bodyPr>
          <a:lstStyle/>
          <a:p>
            <a:pPr algn="ctr"/>
            <a:r>
              <a:rPr lang="tr-TR" b="1" dirty="0">
                <a:solidFill>
                  <a:schemeClr val="bg1"/>
                </a:solidFill>
              </a:rPr>
              <a:t>7 milyon insan</a:t>
            </a:r>
          </a:p>
        </p:txBody>
      </p:sp>
      <p:grpSp>
        <p:nvGrpSpPr>
          <p:cNvPr id="68" name="Grup 67"/>
          <p:cNvGrpSpPr/>
          <p:nvPr/>
        </p:nvGrpSpPr>
        <p:grpSpPr>
          <a:xfrm>
            <a:off x="1705594" y="4129253"/>
            <a:ext cx="1390630" cy="946843"/>
            <a:chOff x="1705594" y="4464812"/>
            <a:chExt cx="1390630" cy="946843"/>
          </a:xfrm>
        </p:grpSpPr>
        <p:pic>
          <p:nvPicPr>
            <p:cNvPr id="53" name="Resim 52"/>
            <p:cNvPicPr>
              <a:picLocks noChangeAspect="1"/>
            </p:cNvPicPr>
            <p:nvPr/>
          </p:nvPicPr>
          <p:blipFill>
            <a:blip r:embed="rId7"/>
            <a:stretch>
              <a:fillRect/>
            </a:stretch>
          </p:blipFill>
          <p:spPr>
            <a:xfrm>
              <a:off x="1705594" y="4860405"/>
              <a:ext cx="1215000" cy="551250"/>
            </a:xfrm>
            <a:prstGeom prst="rect">
              <a:avLst/>
            </a:prstGeom>
          </p:spPr>
        </p:pic>
        <p:sp>
          <p:nvSpPr>
            <p:cNvPr id="66" name="Dikdörtgen 65"/>
            <p:cNvSpPr/>
            <p:nvPr/>
          </p:nvSpPr>
          <p:spPr>
            <a:xfrm>
              <a:off x="1760601" y="4464812"/>
              <a:ext cx="1335623" cy="369332"/>
            </a:xfrm>
            <a:prstGeom prst="rect">
              <a:avLst/>
            </a:prstGeom>
          </p:spPr>
          <p:txBody>
            <a:bodyPr wrap="none">
              <a:spAutoFit/>
            </a:bodyPr>
            <a:lstStyle/>
            <a:p>
              <a:pPr algn="ctr"/>
              <a:r>
                <a:rPr lang="tr-TR" b="1" dirty="0">
                  <a:solidFill>
                    <a:schemeClr val="bg1"/>
                  </a:solidFill>
                </a:rPr>
                <a:t>19 bin insan</a:t>
              </a:r>
            </a:p>
          </p:txBody>
        </p:sp>
      </p:grpSp>
      <p:sp>
        <p:nvSpPr>
          <p:cNvPr id="72" name="Metin kutusu 71"/>
          <p:cNvSpPr txBox="1"/>
          <p:nvPr/>
        </p:nvSpPr>
        <p:spPr>
          <a:xfrm>
            <a:off x="5007146" y="2859854"/>
            <a:ext cx="3082447" cy="584775"/>
          </a:xfrm>
          <a:prstGeom prst="rect">
            <a:avLst/>
          </a:prstGeom>
          <a:noFill/>
        </p:spPr>
        <p:txBody>
          <a:bodyPr wrap="none" rtlCol="0">
            <a:spAutoFit/>
          </a:bodyPr>
          <a:lstStyle/>
          <a:p>
            <a:pPr algn="ctr"/>
            <a:r>
              <a:rPr lang="tr-TR" sz="3200" b="1" dirty="0">
                <a:solidFill>
                  <a:schemeClr val="bg1"/>
                </a:solidFill>
              </a:rPr>
              <a:t>sigaradan ölüyor.</a:t>
            </a:r>
          </a:p>
        </p:txBody>
      </p:sp>
      <p:pic>
        <p:nvPicPr>
          <p:cNvPr id="73" name="Resim 72"/>
          <p:cNvPicPr>
            <a:picLocks noChangeAspect="1"/>
          </p:cNvPicPr>
          <p:nvPr/>
        </p:nvPicPr>
        <p:blipFill>
          <a:blip r:embed="rId8"/>
          <a:stretch>
            <a:fillRect/>
          </a:stretch>
        </p:blipFill>
        <p:spPr>
          <a:xfrm>
            <a:off x="7984285" y="3221990"/>
            <a:ext cx="270000" cy="78750"/>
          </a:xfrm>
          <a:prstGeom prst="rect">
            <a:avLst/>
          </a:prstGeom>
        </p:spPr>
      </p:pic>
      <p:sp>
        <p:nvSpPr>
          <p:cNvPr id="74" name="Dikdörtgen 73"/>
          <p:cNvSpPr/>
          <p:nvPr/>
        </p:nvSpPr>
        <p:spPr>
          <a:xfrm>
            <a:off x="5756185" y="4049364"/>
            <a:ext cx="2596224" cy="1200329"/>
          </a:xfrm>
          <a:prstGeom prst="rect">
            <a:avLst/>
          </a:prstGeom>
        </p:spPr>
        <p:txBody>
          <a:bodyPr wrap="none">
            <a:spAutoFit/>
          </a:bodyPr>
          <a:lstStyle/>
          <a:p>
            <a:pPr algn="r"/>
            <a:r>
              <a:rPr lang="tr-TR" dirty="0">
                <a:solidFill>
                  <a:schemeClr val="bg1"/>
                </a:solidFill>
              </a:rPr>
              <a:t>siz bu yazıyı okurken</a:t>
            </a:r>
          </a:p>
          <a:p>
            <a:pPr algn="r"/>
            <a:r>
              <a:rPr lang="tr-TR" dirty="0">
                <a:solidFill>
                  <a:schemeClr val="bg1"/>
                </a:solidFill>
              </a:rPr>
              <a:t>sigaradan dolayı maalesef</a:t>
            </a:r>
          </a:p>
          <a:p>
            <a:pPr algn="r"/>
            <a:r>
              <a:rPr lang="tr-TR" b="1" dirty="0">
                <a:solidFill>
                  <a:schemeClr val="bg1"/>
                </a:solidFill>
              </a:rPr>
              <a:t>1 kişi daha</a:t>
            </a:r>
          </a:p>
          <a:p>
            <a:pPr algn="r"/>
            <a:r>
              <a:rPr lang="tr-TR" b="1" dirty="0">
                <a:solidFill>
                  <a:schemeClr val="bg1"/>
                </a:solidFill>
              </a:rPr>
              <a:t>öldü</a:t>
            </a:r>
            <a:r>
              <a:rPr lang="tr-TR" dirty="0">
                <a:solidFill>
                  <a:schemeClr val="bg1"/>
                </a:solidFill>
              </a:rPr>
              <a:t> bile!</a:t>
            </a:r>
          </a:p>
        </p:txBody>
      </p:sp>
      <p:pic>
        <p:nvPicPr>
          <p:cNvPr id="31" name="Resim 30">
            <a:extLst>
              <a:ext uri="{FF2B5EF4-FFF2-40B4-BE49-F238E27FC236}">
                <a16:creationId xmlns:a16="http://schemas.microsoft.com/office/drawing/2014/main" id="{53A7B41C-5494-4B4C-8964-CBC50D0CB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32" name="Rectangle 13">
            <a:extLst>
              <a:ext uri="{FF2B5EF4-FFF2-40B4-BE49-F238E27FC236}">
                <a16:creationId xmlns:a16="http://schemas.microsoft.com/office/drawing/2014/main" id="{F56BE705-6E34-3146-8323-0C1DD0D5A381}"/>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4" name="Metin kutusu 33">
            <a:extLst>
              <a:ext uri="{FF2B5EF4-FFF2-40B4-BE49-F238E27FC236}">
                <a16:creationId xmlns:a16="http://schemas.microsoft.com/office/drawing/2014/main" id="{8F2B35EC-890F-BA4E-8586-2B75704C304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12</a:t>
            </a:fld>
            <a:endParaRPr lang="tr-TR" sz="2400" b="1" dirty="0">
              <a:solidFill>
                <a:srgbClr val="DADADA"/>
              </a:solidFill>
            </a:endParaRPr>
          </a:p>
        </p:txBody>
      </p:sp>
    </p:spTree>
    <p:extLst>
      <p:ext uri="{BB962C8B-B14F-4D97-AF65-F5344CB8AC3E}">
        <p14:creationId xmlns:p14="http://schemas.microsoft.com/office/powerpoint/2010/main" val="95179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75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75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250"/>
                                        <p:tgtEl>
                                          <p:spTgt spid="6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2250"/>
                            </p:stCondLst>
                            <p:childTnLst>
                              <p:par>
                                <p:cTn id="33" presetID="10" presetClass="entr" presetSubtype="0"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250"/>
                                        <p:tgtEl>
                                          <p:spTgt spid="6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250"/>
                                        <p:tgtEl>
                                          <p:spTgt spid="55"/>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50"/>
                                        <p:tgtEl>
                                          <p:spTgt spid="52"/>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250"/>
                                        <p:tgtEl>
                                          <p:spTgt spid="71"/>
                                        </p:tgtEl>
                                      </p:cBhvr>
                                    </p:animEffect>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250"/>
                                        <p:tgtEl>
                                          <p:spTgt spid="70"/>
                                        </p:tgtEl>
                                      </p:cBhvr>
                                    </p:animEffect>
                                    <p:anim calcmode="lin" valueType="num">
                                      <p:cBhvr>
                                        <p:cTn id="56" dur="250" fill="hold"/>
                                        <p:tgtEl>
                                          <p:spTgt spid="70"/>
                                        </p:tgtEl>
                                        <p:attrNameLst>
                                          <p:attrName>ppt_x</p:attrName>
                                        </p:attrNameLst>
                                      </p:cBhvr>
                                      <p:tavLst>
                                        <p:tav tm="0">
                                          <p:val>
                                            <p:strVal val="#ppt_x"/>
                                          </p:val>
                                        </p:tav>
                                        <p:tav tm="100000">
                                          <p:val>
                                            <p:strVal val="#ppt_x"/>
                                          </p:val>
                                        </p:tav>
                                      </p:tavLst>
                                    </p:anim>
                                    <p:anim calcmode="lin" valueType="num">
                                      <p:cBhvr>
                                        <p:cTn id="57" dur="250" fill="hold"/>
                                        <p:tgtEl>
                                          <p:spTgt spid="70"/>
                                        </p:tgtEl>
                                        <p:attrNameLst>
                                          <p:attrName>ppt_y</p:attrName>
                                        </p:attrNameLst>
                                      </p:cBhvr>
                                      <p:tavLst>
                                        <p:tav tm="0">
                                          <p:val>
                                            <p:strVal val="#ppt_y+.1"/>
                                          </p:val>
                                        </p:tav>
                                        <p:tav tm="100000">
                                          <p:val>
                                            <p:strVal val="#ppt_y"/>
                                          </p:val>
                                        </p:tav>
                                      </p:tavLst>
                                    </p:anim>
                                  </p:childTnLst>
                                </p:cTn>
                              </p:par>
                            </p:childTnLst>
                          </p:cTn>
                        </p:par>
                        <p:par>
                          <p:cTn id="58" fill="hold">
                            <p:stCondLst>
                              <p:cond delay="375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250"/>
                                        <p:tgtEl>
                                          <p:spTgt spid="72"/>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250"/>
                                        <p:tgtEl>
                                          <p:spTgt spid="73"/>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strVal val="#ppt_x"/>
                                          </p:val>
                                        </p:tav>
                                        <p:tav tm="100000">
                                          <p:val>
                                            <p:strVal val="#ppt_x"/>
                                          </p:val>
                                        </p:tav>
                                      </p:tavLst>
                                    </p:anim>
                                    <p:anim calcmode="lin" valueType="num">
                                      <p:cBhvr>
                                        <p:cTn id="71"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5" grpId="0"/>
      <p:bldP spid="56" grpId="0"/>
      <p:bldP spid="65" grpId="0"/>
      <p:bldP spid="72"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2069247"/>
            <a:ext cx="8111964" cy="1938992"/>
          </a:xfrm>
          <a:prstGeom prst="rect">
            <a:avLst/>
          </a:prstGeom>
        </p:spPr>
        <p:txBody>
          <a:bodyPr wrap="none">
            <a:spAutoFit/>
          </a:bodyPr>
          <a:lstStyle/>
          <a:p>
            <a:pPr algn="just"/>
            <a:r>
              <a:rPr lang="tr-TR" sz="2000" dirty="0">
                <a:solidFill>
                  <a:schemeClr val="tx1">
                    <a:lumMod val="65000"/>
                    <a:lumOff val="35000"/>
                  </a:schemeClr>
                </a:solidFill>
              </a:rPr>
              <a:t>Deniz çok akıllı bir çocuktu. Ortaokula gidiyordu. Okuldaki notları iyi sayılırdı.</a:t>
            </a:r>
          </a:p>
          <a:p>
            <a:pPr algn="just"/>
            <a:r>
              <a:rPr lang="tr-TR" sz="2000" dirty="0">
                <a:solidFill>
                  <a:schemeClr val="tx1">
                    <a:lumMod val="65000"/>
                    <a:lumOff val="35000"/>
                  </a:schemeClr>
                </a:solidFill>
              </a:rPr>
              <a:t>Kitap okumayı ve oyun oynamayı severdi. Deniz’in çok sevdiği iki arkadaşı</a:t>
            </a:r>
          </a:p>
          <a:p>
            <a:pPr algn="just"/>
            <a:r>
              <a:rPr lang="tr-TR" sz="2000" dirty="0">
                <a:solidFill>
                  <a:schemeClr val="tx1">
                    <a:lumMod val="65000"/>
                    <a:lumOff val="35000"/>
                  </a:schemeClr>
                </a:solidFill>
              </a:rPr>
              <a:t>vardı. Onlarla ilkokuldan beri arkadaştılar. Hep birbirleri ile takılıyorlardı.</a:t>
            </a:r>
          </a:p>
          <a:p>
            <a:pPr algn="just"/>
            <a:r>
              <a:rPr lang="tr-TR" sz="2000" dirty="0">
                <a:solidFill>
                  <a:schemeClr val="tx1">
                    <a:lumMod val="65000"/>
                    <a:lumOff val="35000"/>
                  </a:schemeClr>
                </a:solidFill>
              </a:rPr>
              <a:t>Bir gün Deniz bu iki arkadaşının yanına gittiğinde onları sigara içerken</a:t>
            </a:r>
          </a:p>
          <a:p>
            <a:pPr algn="just"/>
            <a:r>
              <a:rPr lang="tr-TR" sz="2000" dirty="0">
                <a:solidFill>
                  <a:schemeClr val="tx1">
                    <a:lumMod val="65000"/>
                    <a:lumOff val="35000"/>
                  </a:schemeClr>
                </a:solidFill>
              </a:rPr>
              <a:t>gördü. Onları hemen uyardı. “Ne yapıyorsunuz siz?! Hemen onları</a:t>
            </a:r>
          </a:p>
          <a:p>
            <a:pPr algn="just"/>
            <a:r>
              <a:rPr lang="tr-TR" sz="2000" dirty="0">
                <a:solidFill>
                  <a:schemeClr val="tx1">
                    <a:lumMod val="65000"/>
                    <a:lumOff val="35000"/>
                  </a:schemeClr>
                </a:solidFill>
              </a:rPr>
              <a:t>elinizden atın.” Ama arkadaşları çoktan sigara bağımlısı olmuşlardı. </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39037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2" y="2108884"/>
            <a:ext cx="7969023" cy="1938992"/>
          </a:xfrm>
          <a:prstGeom prst="rect">
            <a:avLst/>
          </a:prstGeom>
        </p:spPr>
        <p:txBody>
          <a:bodyPr wrap="square">
            <a:spAutoFit/>
          </a:bodyPr>
          <a:lstStyle/>
          <a:p>
            <a:pPr algn="just"/>
            <a:r>
              <a:rPr lang="tr-TR" sz="2000" dirty="0">
                <a:solidFill>
                  <a:schemeClr val="tx1">
                    <a:lumMod val="65000"/>
                    <a:lumOff val="35000"/>
                  </a:schemeClr>
                </a:solidFill>
              </a:rPr>
              <a:t>Deniz ile arkadaşları her bir araya geldiklerinde Deniz’e de sigara teklif ediyordu. Deniz hem ailesine söz vermişti hem de sigaranın kokusu Deniz’in hiç hoşuna gitmiyordu.  Ama arkadaşları sigara içmediği için Deniz’i küçümsüyordu. Ona “Sen ancak süt içersin, süt çocuğu” gibi cümlelerle baskı yapıyorlardı. Diğer arkadaşı ise “Bir kere dene bak sen de seveceksin” diyordu.</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1235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8135277" cy="3785652"/>
          </a:xfrm>
          <a:prstGeom prst="rect">
            <a:avLst/>
          </a:prstGeom>
        </p:spPr>
        <p:txBody>
          <a:bodyPr wrap="square">
            <a:spAutoFit/>
          </a:bodyPr>
          <a:lstStyle/>
          <a:p>
            <a:r>
              <a:rPr lang="tr-TR" sz="2000" dirty="0">
                <a:solidFill>
                  <a:schemeClr val="tx1">
                    <a:lumMod val="65000"/>
                    <a:lumOff val="35000"/>
                  </a:schemeClr>
                </a:solidFill>
              </a:rPr>
              <a:t>Deniz kendini dışlanmış hissediyordu. Arkadaşlarının onu sevmesini istiyordu.</a:t>
            </a:r>
          </a:p>
          <a:p>
            <a:r>
              <a:rPr lang="tr-TR" sz="2000" dirty="0">
                <a:solidFill>
                  <a:schemeClr val="tx1">
                    <a:lumMod val="65000"/>
                    <a:lumOff val="35000"/>
                  </a:schemeClr>
                </a:solidFill>
              </a:rPr>
              <a:t>Sigara içmediği için ona tavır almışlardı. Onlar çok sevdiği arkadaşlarıydı. Ne</a:t>
            </a:r>
          </a:p>
          <a:p>
            <a:r>
              <a:rPr lang="tr-TR" sz="2000" dirty="0">
                <a:solidFill>
                  <a:schemeClr val="tx1">
                    <a:lumMod val="65000"/>
                    <a:lumOff val="35000"/>
                  </a:schemeClr>
                </a:solidFill>
              </a:rPr>
              <a:t>yapacağını bilmiyordu.  Ve bir gün Deniz karar verdi. Arkadaşları ile birlikte</a:t>
            </a:r>
          </a:p>
          <a:p>
            <a:r>
              <a:rPr lang="tr-TR" sz="2000" dirty="0">
                <a:solidFill>
                  <a:schemeClr val="tx1">
                    <a:lumMod val="65000"/>
                    <a:lumOff val="35000"/>
                  </a:schemeClr>
                </a:solidFill>
              </a:rPr>
              <a:t>olduğu bir gün arkadaşları yine ona sigara uzattılar. Deniz sigarayı eline</a:t>
            </a:r>
          </a:p>
          <a:p>
            <a:r>
              <a:rPr lang="tr-TR" sz="2000" dirty="0">
                <a:solidFill>
                  <a:schemeClr val="tx1">
                    <a:lumMod val="65000"/>
                    <a:lumOff val="35000"/>
                  </a:schemeClr>
                </a:solidFill>
              </a:rPr>
              <a:t>aldı ve şöyle dedi: “…………………..”</a:t>
            </a:r>
          </a:p>
          <a:p>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Deniz arkadaşlarına ne söylerse doğru söylemiş olur?</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 Deniz yerinde olsaydınız, arkadaşlarınız ve sigara arasında kalsaydınız bu durumdan nasıl kurtulurdunuz?</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arkadaşları Deniz’e neden sigara içmesi için baskı yapıyorlar? </a:t>
            </a:r>
          </a:p>
        </p:txBody>
      </p:sp>
      <p:pic>
        <p:nvPicPr>
          <p:cNvPr id="3" name="Resim 2"/>
          <p:cNvPicPr>
            <a:picLocks noChangeAspect="1"/>
          </p:cNvPicPr>
          <p:nvPr/>
        </p:nvPicPr>
        <p:blipFill>
          <a:blip r:embed="rId3"/>
          <a:stretch>
            <a:fillRect/>
          </a:stretch>
        </p:blipFill>
        <p:spPr>
          <a:xfrm>
            <a:off x="8564853" y="849861"/>
            <a:ext cx="2756250" cy="4241250"/>
          </a:xfrm>
          <a:prstGeom prst="rect">
            <a:avLst/>
          </a:prstGeom>
        </p:spPr>
      </p:pic>
    </p:spTree>
    <p:extLst>
      <p:ext uri="{BB962C8B-B14F-4D97-AF65-F5344CB8AC3E}">
        <p14:creationId xmlns:p14="http://schemas.microsoft.com/office/powerpoint/2010/main" val="3271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31579" cy="830997"/>
          </a:xfrm>
          <a:prstGeom prst="rect">
            <a:avLst/>
          </a:prstGeom>
          <a:noFill/>
        </p:spPr>
        <p:txBody>
          <a:bodyPr wrap="none" rtlCol="0">
            <a:spAutoFit/>
          </a:bodyPr>
          <a:lstStyle/>
          <a:p>
            <a:r>
              <a:rPr lang="tr-TR" sz="4800" b="1" dirty="0">
                <a:solidFill>
                  <a:srgbClr val="E61F4F"/>
                </a:solidFill>
              </a:rPr>
              <a:t>Ben İçmiyorum ki!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5291137" cy="3785652"/>
          </a:xfrm>
          <a:prstGeom prst="rect">
            <a:avLst/>
          </a:prstGeom>
        </p:spPr>
        <p:txBody>
          <a:bodyPr wrap="square">
            <a:spAutoFit/>
          </a:bodyPr>
          <a:lstStyle/>
          <a:p>
            <a:pPr marL="285750" indent="-285750">
              <a:buFont typeface="Wingdings" panose="05000000000000000000" pitchFamily="2" charset="2"/>
              <a:buChar char="ü"/>
            </a:pPr>
            <a:r>
              <a:rPr lang="tr-TR" sz="2000" dirty="0">
                <a:solidFill>
                  <a:schemeClr val="tx1">
                    <a:lumMod val="65000"/>
                    <a:lumOff val="35000"/>
                  </a:schemeClr>
                </a:solidFill>
              </a:rPr>
              <a:t>Sigara içen kişi, içine çektiği dumanı üflediğinde zehirli maddeler etrafa yayılır.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Sigara içmeyen kişi, başkalarının sigara dumanını soluyorsa pasif </a:t>
            </a:r>
            <a:r>
              <a:rPr lang="tr-TR" sz="2000" dirty="0" err="1">
                <a:solidFill>
                  <a:schemeClr val="tx1">
                    <a:lumMod val="65000"/>
                    <a:lumOff val="35000"/>
                  </a:schemeClr>
                </a:solidFill>
              </a:rPr>
              <a:t>etkilenim</a:t>
            </a:r>
            <a:r>
              <a:rPr lang="tr-TR" sz="2000" dirty="0">
                <a:solidFill>
                  <a:schemeClr val="tx1">
                    <a:lumMod val="65000"/>
                    <a:lumOff val="35000"/>
                  </a:schemeClr>
                </a:solidFill>
              </a:rPr>
              <a:t> altında kalıyor demektir.</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Pasif içici olan kişilerin, sigara içenler gibi hastalıklara yakalanma riski artar.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Bu nedenle sigara içmemek kadar, içilen yerden uzak durmak da çok önemlidir. </a:t>
            </a:r>
          </a:p>
        </p:txBody>
      </p:sp>
      <p:pic>
        <p:nvPicPr>
          <p:cNvPr id="5" name="Resim 4"/>
          <p:cNvPicPr>
            <a:picLocks noChangeAspect="1"/>
          </p:cNvPicPr>
          <p:nvPr/>
        </p:nvPicPr>
        <p:blipFill>
          <a:blip r:embed="rId3"/>
          <a:stretch>
            <a:fillRect/>
          </a:stretch>
        </p:blipFill>
        <p:spPr>
          <a:xfrm>
            <a:off x="6564086" y="1595221"/>
            <a:ext cx="4408098" cy="3779864"/>
          </a:xfrm>
          <a:prstGeom prst="rect">
            <a:avLst/>
          </a:prstGeom>
        </p:spPr>
      </p:pic>
    </p:spTree>
    <p:extLst>
      <p:ext uri="{BB962C8B-B14F-4D97-AF65-F5344CB8AC3E}">
        <p14:creationId xmlns:p14="http://schemas.microsoft.com/office/powerpoint/2010/main" val="26523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01593" y="-38506"/>
            <a:ext cx="4319280" cy="6858006"/>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 y="-38500"/>
            <a:ext cx="4319276" cy="6858000"/>
          </a:xfrm>
          <a:prstGeom prst="rect">
            <a:avLst/>
          </a:prstGeom>
        </p:spPr>
      </p:pic>
      <p:sp>
        <p:nvSpPr>
          <p:cNvPr id="3" name="Metin kutusu 2"/>
          <p:cNvSpPr txBox="1"/>
          <p:nvPr/>
        </p:nvSpPr>
        <p:spPr>
          <a:xfrm>
            <a:off x="3561561" y="759940"/>
            <a:ext cx="5059251" cy="1200329"/>
          </a:xfrm>
          <a:prstGeom prst="rect">
            <a:avLst/>
          </a:prstGeom>
          <a:noFill/>
        </p:spPr>
        <p:txBody>
          <a:bodyPr wrap="square" rtlCol="0">
            <a:spAutoFit/>
          </a:bodyPr>
          <a:lstStyle/>
          <a:p>
            <a:pPr algn="ctr"/>
            <a:r>
              <a:rPr lang="tr-TR" sz="3600" b="1" dirty="0"/>
              <a:t>Sigara içilen ortamda</a:t>
            </a:r>
          </a:p>
          <a:p>
            <a:pPr algn="ctr"/>
            <a:r>
              <a:rPr lang="tr-TR" sz="3600" b="1" dirty="0">
                <a:solidFill>
                  <a:srgbClr val="E61F4F"/>
                </a:solidFill>
              </a:rPr>
              <a:t>durma!</a:t>
            </a:r>
          </a:p>
        </p:txBody>
      </p:sp>
      <p:sp>
        <p:nvSpPr>
          <p:cNvPr id="28" name="Metin kutusu 27"/>
          <p:cNvSpPr txBox="1"/>
          <p:nvPr/>
        </p:nvSpPr>
        <p:spPr>
          <a:xfrm>
            <a:off x="3561560" y="2341843"/>
            <a:ext cx="5059251" cy="1200329"/>
          </a:xfrm>
          <a:prstGeom prst="rect">
            <a:avLst/>
          </a:prstGeom>
          <a:noFill/>
        </p:spPr>
        <p:txBody>
          <a:bodyPr wrap="square" rtlCol="0">
            <a:spAutoFit/>
          </a:bodyPr>
          <a:lstStyle/>
          <a:p>
            <a:pPr algn="ctr"/>
            <a:r>
              <a:rPr lang="tr-TR" sz="3600" b="1" dirty="0"/>
              <a:t>Yanında sigara içilmesine</a:t>
            </a:r>
          </a:p>
          <a:p>
            <a:pPr algn="ctr"/>
            <a:r>
              <a:rPr lang="tr-TR" sz="3600" b="1" dirty="0">
                <a:solidFill>
                  <a:srgbClr val="E61F4F"/>
                </a:solidFill>
              </a:rPr>
              <a:t>izin verme!</a:t>
            </a:r>
          </a:p>
        </p:txBody>
      </p:sp>
      <p:pic>
        <p:nvPicPr>
          <p:cNvPr id="5" name="Resim 4"/>
          <p:cNvPicPr>
            <a:picLocks noChangeAspect="1"/>
          </p:cNvPicPr>
          <p:nvPr/>
        </p:nvPicPr>
        <p:blipFill>
          <a:blip r:embed="rId4"/>
          <a:stretch>
            <a:fillRect/>
          </a:stretch>
        </p:blipFill>
        <p:spPr>
          <a:xfrm>
            <a:off x="5452504" y="3980426"/>
            <a:ext cx="1277361" cy="1277361"/>
          </a:xfrm>
          <a:prstGeom prst="rect">
            <a:avLst/>
          </a:prstGeom>
        </p:spPr>
      </p:pic>
      <p:pic>
        <p:nvPicPr>
          <p:cNvPr id="97" name="Resim 96">
            <a:extLst>
              <a:ext uri="{FF2B5EF4-FFF2-40B4-BE49-F238E27FC236}">
                <a16:creationId xmlns:a16="http://schemas.microsoft.com/office/drawing/2014/main" id="{57E005E5-3849-F944-AD23-40E0556F7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98" name="Rectangle 13">
            <a:extLst>
              <a:ext uri="{FF2B5EF4-FFF2-40B4-BE49-F238E27FC236}">
                <a16:creationId xmlns:a16="http://schemas.microsoft.com/office/drawing/2014/main" id="{9160E49C-078A-AE4B-AE83-91C233BED76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9" name="Metin kutusu 98">
            <a:extLst>
              <a:ext uri="{FF2B5EF4-FFF2-40B4-BE49-F238E27FC236}">
                <a16:creationId xmlns:a16="http://schemas.microsoft.com/office/drawing/2014/main" id="{E2CB01C7-1A20-C04A-87F8-53BB95051173}"/>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4410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367049" y="1825337"/>
            <a:ext cx="3457900" cy="3467000"/>
          </a:xfrm>
          <a:prstGeom prst="rect">
            <a:avLst/>
          </a:prstGeom>
        </p:spPr>
      </p:pic>
      <p:sp>
        <p:nvSpPr>
          <p:cNvPr id="23" name="Metin kutusu 22"/>
          <p:cNvSpPr txBox="1"/>
          <p:nvPr/>
        </p:nvSpPr>
        <p:spPr>
          <a:xfrm>
            <a:off x="4697189" y="315443"/>
            <a:ext cx="2797625" cy="1200329"/>
          </a:xfrm>
          <a:prstGeom prst="rect">
            <a:avLst/>
          </a:prstGeom>
          <a:noFill/>
        </p:spPr>
        <p:txBody>
          <a:bodyPr wrap="none" rtlCol="0">
            <a:spAutoFit/>
          </a:bodyPr>
          <a:lstStyle/>
          <a:p>
            <a:pPr algn="ctr"/>
            <a:r>
              <a:rPr lang="tr-TR" sz="7200" b="1" dirty="0">
                <a:solidFill>
                  <a:srgbClr val="E61F4F"/>
                </a:solidFill>
              </a:rPr>
              <a:t>HAYIR!</a:t>
            </a:r>
          </a:p>
        </p:txBody>
      </p:sp>
      <p:sp>
        <p:nvSpPr>
          <p:cNvPr id="25" name="Dikdörtgen 24"/>
          <p:cNvSpPr/>
          <p:nvPr/>
        </p:nvSpPr>
        <p:spPr>
          <a:xfrm>
            <a:off x="1049020" y="2714947"/>
            <a:ext cx="10093959" cy="830997"/>
          </a:xfrm>
          <a:prstGeom prst="rect">
            <a:avLst/>
          </a:prstGeom>
        </p:spPr>
        <p:txBody>
          <a:bodyPr wrap="square">
            <a:spAutoFit/>
          </a:bodyPr>
          <a:lstStyle/>
          <a:p>
            <a:pPr algn="ctr"/>
            <a:r>
              <a:rPr lang="tr-TR" sz="2400" b="1" dirty="0">
                <a:solidFill>
                  <a:srgbClr val="231F20"/>
                </a:solidFill>
              </a:rPr>
              <a:t>Sana uzatılan sigaraya bir kere </a:t>
            </a:r>
            <a:r>
              <a:rPr lang="tr-TR" sz="2400" b="1" dirty="0">
                <a:solidFill>
                  <a:srgbClr val="E61F4F"/>
                </a:solidFill>
              </a:rPr>
              <a:t>hayır</a:t>
            </a:r>
            <a:r>
              <a:rPr lang="tr-TR" sz="2400" b="1" dirty="0">
                <a:solidFill>
                  <a:srgbClr val="231F20"/>
                </a:solidFill>
              </a:rPr>
              <a:t> dersen,</a:t>
            </a:r>
          </a:p>
          <a:p>
            <a:pPr algn="ctr"/>
            <a:r>
              <a:rPr lang="tr-TR" sz="2400" b="1" dirty="0">
                <a:solidFill>
                  <a:srgbClr val="231F20"/>
                </a:solidFill>
              </a:rPr>
              <a:t>daha sonrakilere de </a:t>
            </a:r>
            <a:r>
              <a:rPr lang="tr-TR" sz="2400" b="1" dirty="0">
                <a:solidFill>
                  <a:srgbClr val="E61F4F"/>
                </a:solidFill>
              </a:rPr>
              <a:t>hayır </a:t>
            </a:r>
            <a:r>
              <a:rPr lang="tr-TR" sz="2400" b="1" dirty="0">
                <a:solidFill>
                  <a:srgbClr val="231F20"/>
                </a:solidFill>
              </a:rPr>
              <a:t>dersin.</a:t>
            </a:r>
          </a:p>
        </p:txBody>
      </p:sp>
      <p:sp>
        <p:nvSpPr>
          <p:cNvPr id="26" name="Dikdörtgen 25"/>
          <p:cNvSpPr/>
          <p:nvPr/>
        </p:nvSpPr>
        <p:spPr>
          <a:xfrm>
            <a:off x="1049020" y="3715221"/>
            <a:ext cx="10093959" cy="707886"/>
          </a:xfrm>
          <a:prstGeom prst="rect">
            <a:avLst/>
          </a:prstGeom>
        </p:spPr>
        <p:txBody>
          <a:bodyPr wrap="square">
            <a:spAutoFit/>
          </a:bodyPr>
          <a:lstStyle/>
          <a:p>
            <a:pPr algn="ctr"/>
            <a:r>
              <a:rPr lang="tr-TR" sz="4000" b="1" dirty="0">
                <a:solidFill>
                  <a:srgbClr val="E61F4F"/>
                </a:solidFill>
              </a:rPr>
              <a:t>Hayır</a:t>
            </a:r>
            <a:r>
              <a:rPr lang="tr-TR" sz="4000" b="1" dirty="0">
                <a:solidFill>
                  <a:srgbClr val="231F20"/>
                </a:solidFill>
              </a:rPr>
              <a:t> demeyi öğren!</a:t>
            </a:r>
            <a:endParaRPr lang="tr-TR" sz="4000" b="1" dirty="0">
              <a:solidFill>
                <a:srgbClr val="E61F4F"/>
              </a:solidFill>
            </a:endParaRPr>
          </a:p>
        </p:txBody>
      </p:sp>
      <p:sp>
        <p:nvSpPr>
          <p:cNvPr id="129" name="Metin kutusu 128"/>
          <p:cNvSpPr txBox="1"/>
          <p:nvPr/>
        </p:nvSpPr>
        <p:spPr>
          <a:xfrm>
            <a:off x="8666336" y="1289512"/>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0" name="Metin kutusu 129"/>
          <p:cNvSpPr txBox="1"/>
          <p:nvPr/>
        </p:nvSpPr>
        <p:spPr>
          <a:xfrm>
            <a:off x="8666335" y="4146157"/>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1" name="Metin kutusu 130"/>
          <p:cNvSpPr txBox="1"/>
          <p:nvPr/>
        </p:nvSpPr>
        <p:spPr>
          <a:xfrm>
            <a:off x="397203" y="271464"/>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2" name="Metin kutusu 131"/>
          <p:cNvSpPr txBox="1"/>
          <p:nvPr/>
        </p:nvSpPr>
        <p:spPr>
          <a:xfrm>
            <a:off x="523745" y="2793683"/>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3" name="Metin kutusu 132"/>
          <p:cNvSpPr txBox="1"/>
          <p:nvPr/>
        </p:nvSpPr>
        <p:spPr>
          <a:xfrm>
            <a:off x="1942888" y="1641755"/>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4" name="Metin kutusu 133"/>
          <p:cNvSpPr txBox="1"/>
          <p:nvPr/>
        </p:nvSpPr>
        <p:spPr>
          <a:xfrm>
            <a:off x="1942887" y="3956783"/>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5" name="Metin kutusu 134"/>
          <p:cNvSpPr txBox="1"/>
          <p:nvPr/>
        </p:nvSpPr>
        <p:spPr>
          <a:xfrm>
            <a:off x="9928416" y="435210"/>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6" name="Metin kutusu 135"/>
          <p:cNvSpPr txBox="1"/>
          <p:nvPr/>
        </p:nvSpPr>
        <p:spPr>
          <a:xfrm>
            <a:off x="9928415" y="2750238"/>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Tree>
    <p:extLst>
      <p:ext uri="{BB962C8B-B14F-4D97-AF65-F5344CB8AC3E}">
        <p14:creationId xmlns:p14="http://schemas.microsoft.com/office/powerpoint/2010/main" val="15016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250"/>
                                        <p:tgtEl>
                                          <p:spTgt spid="12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250"/>
                                        <p:tgtEl>
                                          <p:spTgt spid="130"/>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250"/>
                                        <p:tgtEl>
                                          <p:spTgt spid="13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250"/>
                                        <p:tgtEl>
                                          <p:spTgt spid="132"/>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250"/>
                                        <p:tgtEl>
                                          <p:spTgt spid="13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250"/>
                                        <p:tgtEl>
                                          <p:spTgt spid="134"/>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fade">
                                      <p:cBhvr>
                                        <p:cTn id="49" dur="250"/>
                                        <p:tgtEl>
                                          <p:spTgt spid="13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fade">
                                      <p:cBhvr>
                                        <p:cTn id="53" dur="2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129" grpId="0"/>
      <p:bldP spid="130" grpId="0"/>
      <p:bldP spid="131" grpId="0"/>
      <p:bldP spid="132" grpId="0"/>
      <p:bldP spid="133" grpId="0"/>
      <p:bldP spid="134" grpId="0"/>
      <p:bldP spid="135" grpId="0"/>
      <p:bldP spid="1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903672" y="568325"/>
            <a:ext cx="6384698" cy="830997"/>
          </a:xfrm>
          <a:prstGeom prst="rect">
            <a:avLst/>
          </a:prstGeom>
          <a:noFill/>
        </p:spPr>
        <p:txBody>
          <a:bodyPr wrap="none" rtlCol="0">
            <a:spAutoFit/>
          </a:bodyPr>
          <a:lstStyle/>
          <a:p>
            <a:pPr algn="ctr"/>
            <a:r>
              <a:rPr lang="tr-TR" sz="4800" b="1" dirty="0">
                <a:solidFill>
                  <a:srgbClr val="E61F4F"/>
                </a:solidFill>
              </a:rPr>
              <a:t>Sigara Bunları Yapar Mı?</a:t>
            </a:r>
          </a:p>
        </p:txBody>
      </p:sp>
      <p:sp>
        <p:nvSpPr>
          <p:cNvPr id="4" name="Dikdörtgen 3"/>
          <p:cNvSpPr/>
          <p:nvPr/>
        </p:nvSpPr>
        <p:spPr>
          <a:xfrm>
            <a:off x="800401" y="1425345"/>
            <a:ext cx="10522081" cy="4619854"/>
          </a:xfrm>
          <a:prstGeom prst="rect">
            <a:avLst/>
          </a:prstGeom>
        </p:spPr>
        <p:txBody>
          <a:bodyPr wrap="square">
            <a:spAutoFit/>
          </a:bodyPr>
          <a:lstStyle/>
          <a:p>
            <a:pPr>
              <a:lnSpc>
                <a:spcPct val="150000"/>
              </a:lnSpc>
            </a:pPr>
            <a:r>
              <a:rPr lang="tr-TR" sz="2000" b="1" dirty="0">
                <a:solidFill>
                  <a:srgbClr val="11A74F"/>
                </a:solidFill>
              </a:rPr>
              <a:t>1. Sigara stresi azaltır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Sigara beyni uyuşturur ve geçici bir rahatlama verir. Hemen sonraysa eskisinden de fazla stres doğurur.</a:t>
            </a:r>
          </a:p>
          <a:p>
            <a:pPr>
              <a:lnSpc>
                <a:spcPct val="150000"/>
              </a:lnSpc>
            </a:pPr>
            <a:r>
              <a:rPr lang="tr-TR" sz="2000" b="1" dirty="0">
                <a:solidFill>
                  <a:srgbClr val="11A74F"/>
                </a:solidFill>
              </a:rPr>
              <a:t>2. Sigara zayıflamayı sağlar mı?</a:t>
            </a:r>
          </a:p>
          <a:p>
            <a:pPr>
              <a:lnSpc>
                <a:spcPct val="150000"/>
              </a:lnSpc>
            </a:pPr>
            <a:r>
              <a:rPr lang="tr-TR" sz="2000" b="1" dirty="0">
                <a:solidFill>
                  <a:srgbClr val="C00000"/>
                </a:solidFill>
              </a:rPr>
              <a:t>Hayır! </a:t>
            </a:r>
            <a:r>
              <a:rPr lang="tr-TR" sz="2000" dirty="0">
                <a:solidFill>
                  <a:schemeClr val="tx1">
                    <a:lumMod val="65000"/>
                    <a:lumOff val="35000"/>
                  </a:schemeClr>
                </a:solidFill>
              </a:rPr>
              <a:t>Sigara yiyeceklerden tat almamaya ve mide rahatsızlıklarına sebep olur. Bu nedenle insanın yemek yeme isteği azalır ve sağlığı bozulur.</a:t>
            </a:r>
          </a:p>
          <a:p>
            <a:pPr>
              <a:lnSpc>
                <a:spcPct val="150000"/>
              </a:lnSpc>
            </a:pPr>
            <a:r>
              <a:rPr lang="tr-TR" sz="2000" b="1" dirty="0">
                <a:solidFill>
                  <a:srgbClr val="11A74F"/>
                </a:solidFill>
              </a:rPr>
              <a:t>3. Sigara odaklanmayı arttırır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Beyin, nikotinin etkisiyle anlık olarak hızlı çalışmaya başlar fakat hemen sonra eskisinden de yavaş çalışır. Uzun süreli kullanımlarda hafıza ve konsantrasyon sorunları doğurur.</a:t>
            </a:r>
          </a:p>
          <a:p>
            <a:pPr>
              <a:lnSpc>
                <a:spcPct val="150000"/>
              </a:lnSpc>
            </a:pPr>
            <a:endParaRPr lang="tr-TR" dirty="0"/>
          </a:p>
        </p:txBody>
      </p:sp>
    </p:spTree>
    <p:extLst>
      <p:ext uri="{BB962C8B-B14F-4D97-AF65-F5344CB8AC3E}">
        <p14:creationId xmlns:p14="http://schemas.microsoft.com/office/powerpoint/2010/main" val="23213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ikdörtgen 73"/>
          <p:cNvSpPr/>
          <p:nvPr/>
        </p:nvSpPr>
        <p:spPr>
          <a:xfrm>
            <a:off x="589037" y="341315"/>
            <a:ext cx="4219425" cy="830997"/>
          </a:xfrm>
          <a:prstGeom prst="rect">
            <a:avLst/>
          </a:prstGeom>
        </p:spPr>
        <p:txBody>
          <a:bodyPr wrap="none">
            <a:spAutoFit/>
          </a:bodyPr>
          <a:lstStyle/>
          <a:p>
            <a:pPr lvl="0"/>
            <a:r>
              <a:rPr lang="tr-TR" sz="4800" b="1" dirty="0">
                <a:solidFill>
                  <a:srgbClr val="11A74F"/>
                </a:solidFill>
              </a:rPr>
              <a:t>SUNUM İÇERİĞİ</a:t>
            </a:r>
          </a:p>
        </p:txBody>
      </p:sp>
      <p:pic>
        <p:nvPicPr>
          <p:cNvPr id="75" name="Resim 74"/>
          <p:cNvPicPr>
            <a:picLocks noChangeAspect="1"/>
          </p:cNvPicPr>
          <p:nvPr/>
        </p:nvPicPr>
        <p:blipFill>
          <a:blip r:embed="rId3"/>
          <a:stretch>
            <a:fillRect/>
          </a:stretch>
        </p:blipFill>
        <p:spPr>
          <a:xfrm>
            <a:off x="0" y="413688"/>
            <a:ext cx="348750" cy="686250"/>
          </a:xfrm>
          <a:prstGeom prst="rect">
            <a:avLst/>
          </a:prstGeom>
        </p:spPr>
      </p:pic>
      <p:sp>
        <p:nvSpPr>
          <p:cNvPr id="92" name="AutoShape 16"/>
          <p:cNvSpPr>
            <a:spLocks noChangeAspect="1" noChangeArrowheads="1" noTextEdit="1"/>
          </p:cNvSpPr>
          <p:nvPr/>
        </p:nvSpPr>
        <p:spPr bwMode="auto">
          <a:xfrm>
            <a:off x="589037" y="-731177"/>
            <a:ext cx="365051" cy="664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18"/>
          <p:cNvSpPr>
            <a:spLocks noChangeShapeType="1"/>
          </p:cNvSpPr>
          <p:nvPr/>
        </p:nvSpPr>
        <p:spPr bwMode="auto">
          <a:xfrm>
            <a:off x="825501" y="1349357"/>
            <a:ext cx="0" cy="3359376"/>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4" name="Grup 103"/>
          <p:cNvGrpSpPr/>
          <p:nvPr/>
        </p:nvGrpSpPr>
        <p:grpSpPr>
          <a:xfrm>
            <a:off x="825501" y="1689843"/>
            <a:ext cx="232568" cy="3018890"/>
            <a:chOff x="723901" y="1270588"/>
            <a:chExt cx="203200" cy="2678404"/>
          </a:xfrm>
        </p:grpSpPr>
        <p:sp>
          <p:nvSpPr>
            <p:cNvPr id="94" name="Oval 19"/>
            <p:cNvSpPr>
              <a:spLocks noChangeArrowheads="1"/>
            </p:cNvSpPr>
            <p:nvPr/>
          </p:nvSpPr>
          <p:spPr bwMode="auto">
            <a:xfrm>
              <a:off x="723901" y="127058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5" name="Oval 20"/>
            <p:cNvSpPr>
              <a:spLocks noChangeArrowheads="1"/>
            </p:cNvSpPr>
            <p:nvPr/>
          </p:nvSpPr>
          <p:spPr bwMode="auto">
            <a:xfrm>
              <a:off x="723901" y="1672504"/>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6" name="Oval 21"/>
            <p:cNvSpPr>
              <a:spLocks noChangeArrowheads="1"/>
            </p:cNvSpPr>
            <p:nvPr/>
          </p:nvSpPr>
          <p:spPr bwMode="auto">
            <a:xfrm>
              <a:off x="723901" y="2106782"/>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7" name="Oval 22"/>
            <p:cNvSpPr>
              <a:spLocks noChangeArrowheads="1"/>
            </p:cNvSpPr>
            <p:nvPr/>
          </p:nvSpPr>
          <p:spPr bwMode="auto">
            <a:xfrm>
              <a:off x="723901" y="25181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8" name="Oval 23"/>
            <p:cNvSpPr>
              <a:spLocks noChangeArrowheads="1"/>
            </p:cNvSpPr>
            <p:nvPr/>
          </p:nvSpPr>
          <p:spPr bwMode="auto">
            <a:xfrm>
              <a:off x="723901" y="2924904"/>
              <a:ext cx="203200" cy="196850"/>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9" name="Oval 24"/>
            <p:cNvSpPr>
              <a:spLocks noChangeArrowheads="1"/>
            </p:cNvSpPr>
            <p:nvPr/>
          </p:nvSpPr>
          <p:spPr bwMode="auto">
            <a:xfrm>
              <a:off x="723901" y="332682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0" name="Oval 25"/>
            <p:cNvSpPr>
              <a:spLocks noChangeArrowheads="1"/>
            </p:cNvSpPr>
            <p:nvPr/>
          </p:nvSpPr>
          <p:spPr bwMode="auto">
            <a:xfrm>
              <a:off x="723901" y="3753729"/>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03" name="Dikdörtgen 102"/>
          <p:cNvSpPr/>
          <p:nvPr/>
        </p:nvSpPr>
        <p:spPr>
          <a:xfrm>
            <a:off x="1058069" y="1526404"/>
            <a:ext cx="6231123" cy="3323987"/>
          </a:xfrm>
          <a:prstGeom prst="rect">
            <a:avLst/>
          </a:prstGeom>
        </p:spPr>
        <p:txBody>
          <a:bodyPr wrap="square">
            <a:spAutoFit/>
          </a:bodyPr>
          <a:lstStyle/>
          <a:p>
            <a:pPr>
              <a:lnSpc>
                <a:spcPct val="150000"/>
              </a:lnSpc>
            </a:pPr>
            <a:r>
              <a:rPr lang="tr-TR" sz="2000" b="1" dirty="0">
                <a:solidFill>
                  <a:schemeClr val="tx1">
                    <a:lumMod val="65000"/>
                    <a:lumOff val="35000"/>
                  </a:schemeClr>
                </a:solidFill>
              </a:rPr>
              <a:t>Bağımlılık nedir?</a:t>
            </a:r>
          </a:p>
          <a:p>
            <a:pPr>
              <a:lnSpc>
                <a:spcPct val="150000"/>
              </a:lnSpc>
            </a:pPr>
            <a:r>
              <a:rPr lang="tr-TR" sz="2000" dirty="0">
                <a:solidFill>
                  <a:schemeClr val="tx1">
                    <a:lumMod val="65000"/>
                    <a:lumOff val="35000"/>
                  </a:schemeClr>
                </a:solidFill>
              </a:rPr>
              <a:t>Tütün ürünleri nelerdir?</a:t>
            </a:r>
          </a:p>
          <a:p>
            <a:pPr>
              <a:lnSpc>
                <a:spcPct val="150000"/>
              </a:lnSpc>
            </a:pPr>
            <a:r>
              <a:rPr lang="tr-TR" sz="2000" b="1" dirty="0">
                <a:solidFill>
                  <a:schemeClr val="tx1">
                    <a:lumMod val="65000"/>
                    <a:lumOff val="35000"/>
                  </a:schemeClr>
                </a:solidFill>
              </a:rPr>
              <a:t>Sigaranın içinde neler var?</a:t>
            </a:r>
          </a:p>
          <a:p>
            <a:pPr>
              <a:lnSpc>
                <a:spcPct val="150000"/>
              </a:lnSpc>
            </a:pPr>
            <a:r>
              <a:rPr lang="tr-TR" sz="2000" dirty="0">
                <a:solidFill>
                  <a:schemeClr val="tx1">
                    <a:lumMod val="65000"/>
                    <a:lumOff val="35000"/>
                  </a:schemeClr>
                </a:solidFill>
              </a:rPr>
              <a:t>Sigara içen kişiye neler olur?</a:t>
            </a:r>
          </a:p>
          <a:p>
            <a:pPr>
              <a:lnSpc>
                <a:spcPct val="150000"/>
              </a:lnSpc>
            </a:pPr>
            <a:r>
              <a:rPr lang="tr-TR" sz="2000" b="1" dirty="0">
                <a:solidFill>
                  <a:schemeClr val="tx1">
                    <a:lumMod val="65000"/>
                    <a:lumOff val="35000"/>
                  </a:schemeClr>
                </a:solidFill>
              </a:rPr>
              <a:t>Sigara içen ve içmeyen kişiler arasındaki farklar</a:t>
            </a:r>
          </a:p>
          <a:p>
            <a:pPr>
              <a:lnSpc>
                <a:spcPct val="150000"/>
              </a:lnSpc>
            </a:pPr>
            <a:r>
              <a:rPr lang="tr-TR" sz="2000" dirty="0">
                <a:solidFill>
                  <a:schemeClr val="tx1">
                    <a:lumMod val="65000"/>
                    <a:lumOff val="35000"/>
                  </a:schemeClr>
                </a:solidFill>
              </a:rPr>
              <a:t>Sigaradan korunmak için neler yapılmalı?</a:t>
            </a:r>
          </a:p>
          <a:p>
            <a:pPr>
              <a:lnSpc>
                <a:spcPct val="150000"/>
              </a:lnSpc>
            </a:pPr>
            <a:r>
              <a:rPr lang="tr-TR" sz="2000" b="1" dirty="0">
                <a:solidFill>
                  <a:schemeClr val="tx1">
                    <a:lumMod val="65000"/>
                    <a:lumOff val="35000"/>
                  </a:schemeClr>
                </a:solidFill>
              </a:rPr>
              <a:t>Sigara içmemenin faydaları</a:t>
            </a:r>
          </a:p>
        </p:txBody>
      </p:sp>
      <p:pic>
        <p:nvPicPr>
          <p:cNvPr id="2" name="Resim 1"/>
          <p:cNvPicPr>
            <a:picLocks noChangeAspect="1"/>
          </p:cNvPicPr>
          <p:nvPr/>
        </p:nvPicPr>
        <p:blipFill>
          <a:blip r:embed="rId4"/>
          <a:stretch>
            <a:fillRect/>
          </a:stretch>
        </p:blipFill>
        <p:spPr>
          <a:xfrm>
            <a:off x="7949438" y="391277"/>
            <a:ext cx="2512950" cy="4995003"/>
          </a:xfrm>
          <a:prstGeom prst="rect">
            <a:avLst/>
          </a:prstGeom>
        </p:spPr>
      </p:pic>
    </p:spTree>
    <p:extLst>
      <p:ext uri="{BB962C8B-B14F-4D97-AF65-F5344CB8AC3E}">
        <p14:creationId xmlns:p14="http://schemas.microsoft.com/office/powerpoint/2010/main" val="4244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0-#ppt_w/2"/>
                                          </p:val>
                                        </p:tav>
                                        <p:tav tm="100000">
                                          <p:val>
                                            <p:strVal val="#ppt_x"/>
                                          </p:val>
                                        </p:tav>
                                      </p:tavLst>
                                    </p:anim>
                                    <p:anim calcmode="lin" valueType="num">
                                      <p:cBhvr additive="base">
                                        <p:cTn id="8" dur="25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down)">
                                      <p:cBhvr>
                                        <p:cTn id="15" dur="500"/>
                                        <p:tgtEl>
                                          <p:spTgt spid="93"/>
                                        </p:tgtEl>
                                      </p:cBhvr>
                                    </p:animEffect>
                                  </p:childTnLst>
                                </p:cTn>
                              </p:par>
                            </p:childTnLst>
                          </p:cTn>
                        </p:par>
                        <p:par>
                          <p:cTn id="16" fill="hold">
                            <p:stCondLst>
                              <p:cond delay="75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03">
                                            <p:txEl>
                                              <p:pRg st="0" end="0"/>
                                            </p:txEl>
                                          </p:spTgt>
                                        </p:tgtEl>
                                        <p:attrNameLst>
                                          <p:attrName>style.visibility</p:attrName>
                                        </p:attrNameLst>
                                      </p:cBhvr>
                                      <p:to>
                                        <p:strVal val="visible"/>
                                      </p:to>
                                    </p:set>
                                    <p:animEffect transition="in" filter="wipe(left)">
                                      <p:cBhvr>
                                        <p:cTn id="25" dur="250"/>
                                        <p:tgtEl>
                                          <p:spTgt spid="103">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
                                            <p:txEl>
                                              <p:pRg st="1" end="1"/>
                                            </p:txEl>
                                          </p:spTgt>
                                        </p:tgtEl>
                                        <p:attrNameLst>
                                          <p:attrName>style.visibility</p:attrName>
                                        </p:attrNameLst>
                                      </p:cBhvr>
                                      <p:to>
                                        <p:strVal val="visible"/>
                                      </p:to>
                                    </p:set>
                                    <p:animEffect transition="in" filter="wipe(left)">
                                      <p:cBhvr>
                                        <p:cTn id="29" dur="250"/>
                                        <p:tgtEl>
                                          <p:spTgt spid="103">
                                            <p:txEl>
                                              <p:pRg st="1" end="1"/>
                                            </p:txEl>
                                          </p:spTgt>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03">
                                            <p:txEl>
                                              <p:pRg st="2" end="2"/>
                                            </p:txEl>
                                          </p:spTgt>
                                        </p:tgtEl>
                                        <p:attrNameLst>
                                          <p:attrName>style.visibility</p:attrName>
                                        </p:attrNameLst>
                                      </p:cBhvr>
                                      <p:to>
                                        <p:strVal val="visible"/>
                                      </p:to>
                                    </p:set>
                                    <p:animEffect transition="in" filter="wipe(left)">
                                      <p:cBhvr>
                                        <p:cTn id="33" dur="250"/>
                                        <p:tgtEl>
                                          <p:spTgt spid="103">
                                            <p:txEl>
                                              <p:pRg st="2" end="2"/>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3">
                                            <p:txEl>
                                              <p:pRg st="3" end="3"/>
                                            </p:txEl>
                                          </p:spTgt>
                                        </p:tgtEl>
                                        <p:attrNameLst>
                                          <p:attrName>style.visibility</p:attrName>
                                        </p:attrNameLst>
                                      </p:cBhvr>
                                      <p:to>
                                        <p:strVal val="visible"/>
                                      </p:to>
                                    </p:set>
                                    <p:animEffect transition="in" filter="wipe(left)">
                                      <p:cBhvr>
                                        <p:cTn id="37" dur="250"/>
                                        <p:tgtEl>
                                          <p:spTgt spid="103">
                                            <p:txEl>
                                              <p:pRg st="3" end="3"/>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03">
                                            <p:txEl>
                                              <p:pRg st="4" end="4"/>
                                            </p:txEl>
                                          </p:spTgt>
                                        </p:tgtEl>
                                        <p:attrNameLst>
                                          <p:attrName>style.visibility</p:attrName>
                                        </p:attrNameLst>
                                      </p:cBhvr>
                                      <p:to>
                                        <p:strVal val="visible"/>
                                      </p:to>
                                    </p:set>
                                    <p:animEffect transition="in" filter="wipe(left)">
                                      <p:cBhvr>
                                        <p:cTn id="41" dur="250"/>
                                        <p:tgtEl>
                                          <p:spTgt spid="103">
                                            <p:txEl>
                                              <p:pRg st="4" end="4"/>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03">
                                            <p:txEl>
                                              <p:pRg st="5" end="5"/>
                                            </p:txEl>
                                          </p:spTgt>
                                        </p:tgtEl>
                                        <p:attrNameLst>
                                          <p:attrName>style.visibility</p:attrName>
                                        </p:attrNameLst>
                                      </p:cBhvr>
                                      <p:to>
                                        <p:strVal val="visible"/>
                                      </p:to>
                                    </p:set>
                                    <p:animEffect transition="in" filter="wipe(left)">
                                      <p:cBhvr>
                                        <p:cTn id="45" dur="250"/>
                                        <p:tgtEl>
                                          <p:spTgt spid="103">
                                            <p:txEl>
                                              <p:pRg st="5" end="5"/>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03">
                                            <p:txEl>
                                              <p:pRg st="6" end="6"/>
                                            </p:txEl>
                                          </p:spTgt>
                                        </p:tgtEl>
                                        <p:attrNameLst>
                                          <p:attrName>style.visibility</p:attrName>
                                        </p:attrNameLst>
                                      </p:cBhvr>
                                      <p:to>
                                        <p:strVal val="visible"/>
                                      </p:to>
                                    </p:set>
                                    <p:animEffect transition="in" filter="wipe(left)">
                                      <p:cBhvr>
                                        <p:cTn id="49" dur="250"/>
                                        <p:tgtEl>
                                          <p:spTgt spid="103">
                                            <p:txEl>
                                              <p:pRg st="6" end="6"/>
                                            </p:txEl>
                                          </p:spTgt>
                                        </p:tgtEl>
                                      </p:cBhvr>
                                    </p:animEffect>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50" fill="hold"/>
                                        <p:tgtEl>
                                          <p:spTgt spid="2"/>
                                        </p:tgtEl>
                                        <p:attrNameLst>
                                          <p:attrName>ppt_x</p:attrName>
                                        </p:attrNameLst>
                                      </p:cBhvr>
                                      <p:tavLst>
                                        <p:tav tm="0">
                                          <p:val>
                                            <p:strVal val="1+#ppt_w/2"/>
                                          </p:val>
                                        </p:tav>
                                        <p:tav tm="100000">
                                          <p:val>
                                            <p:strVal val="#ppt_x"/>
                                          </p:val>
                                        </p:tav>
                                      </p:tavLst>
                                    </p:anim>
                                    <p:anim calcmode="lin" valueType="num">
                                      <p:cBhvr additive="base">
                                        <p:cTn id="54"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3" grpId="0" animBg="1"/>
      <p:bldP spid="1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18" name="Grup 17"/>
          <p:cNvGrpSpPr/>
          <p:nvPr/>
        </p:nvGrpSpPr>
        <p:grpSpPr>
          <a:xfrm>
            <a:off x="1714073" y="877542"/>
            <a:ext cx="2145622" cy="2154416"/>
            <a:chOff x="1407925" y="877542"/>
            <a:chExt cx="2145622" cy="2154416"/>
          </a:xfrm>
        </p:grpSpPr>
        <p:pic>
          <p:nvPicPr>
            <p:cNvPr id="2" name="Resim 1"/>
            <p:cNvPicPr>
              <a:picLocks noChangeAspect="1"/>
            </p:cNvPicPr>
            <p:nvPr/>
          </p:nvPicPr>
          <p:blipFill>
            <a:blip r:embed="rId3"/>
            <a:stretch>
              <a:fillRect/>
            </a:stretch>
          </p:blipFill>
          <p:spPr>
            <a:xfrm>
              <a:off x="1407925" y="877542"/>
              <a:ext cx="2145622" cy="2154416"/>
            </a:xfrm>
            <a:prstGeom prst="rect">
              <a:avLst/>
            </a:prstGeom>
          </p:spPr>
        </p:pic>
        <p:sp>
          <p:nvSpPr>
            <p:cNvPr id="8" name="Dikdörtgen 7"/>
            <p:cNvSpPr/>
            <p:nvPr/>
          </p:nvSpPr>
          <p:spPr>
            <a:xfrm>
              <a:off x="1707511" y="1631584"/>
              <a:ext cx="1546450" cy="646331"/>
            </a:xfrm>
            <a:prstGeom prst="rect">
              <a:avLst/>
            </a:prstGeom>
          </p:spPr>
          <p:txBody>
            <a:bodyPr wrap="none">
              <a:spAutoFit/>
            </a:bodyPr>
            <a:lstStyle/>
            <a:p>
              <a:pPr algn="ctr"/>
              <a:r>
                <a:rPr lang="tr-TR" dirty="0">
                  <a:solidFill>
                    <a:schemeClr val="bg1"/>
                  </a:solidFill>
                </a:rPr>
                <a:t>delikanlı adam</a:t>
              </a:r>
            </a:p>
            <a:p>
              <a:pPr algn="ctr"/>
              <a:r>
                <a:rPr lang="tr-TR" dirty="0">
                  <a:solidFill>
                    <a:schemeClr val="bg1"/>
                  </a:solidFill>
                </a:rPr>
                <a:t>sigara içer</a:t>
              </a:r>
            </a:p>
          </p:txBody>
        </p:sp>
      </p:grpSp>
      <p:grpSp>
        <p:nvGrpSpPr>
          <p:cNvPr id="24" name="Grup 23"/>
          <p:cNvGrpSpPr/>
          <p:nvPr/>
        </p:nvGrpSpPr>
        <p:grpSpPr>
          <a:xfrm>
            <a:off x="8221534" y="877542"/>
            <a:ext cx="2145623" cy="2154416"/>
            <a:chOff x="8580948" y="877542"/>
            <a:chExt cx="2145623" cy="2154416"/>
          </a:xfrm>
        </p:grpSpPr>
        <p:pic>
          <p:nvPicPr>
            <p:cNvPr id="3" name="Resim 2"/>
            <p:cNvPicPr>
              <a:picLocks noChangeAspect="1"/>
            </p:cNvPicPr>
            <p:nvPr/>
          </p:nvPicPr>
          <p:blipFill>
            <a:blip r:embed="rId4"/>
            <a:stretch>
              <a:fillRect/>
            </a:stretch>
          </p:blipFill>
          <p:spPr>
            <a:xfrm>
              <a:off x="8580948" y="877542"/>
              <a:ext cx="2145623" cy="2154416"/>
            </a:xfrm>
            <a:prstGeom prst="rect">
              <a:avLst/>
            </a:prstGeom>
          </p:spPr>
        </p:pic>
        <p:sp>
          <p:nvSpPr>
            <p:cNvPr id="36" name="Dikdörtgen 35"/>
            <p:cNvSpPr/>
            <p:nvPr/>
          </p:nvSpPr>
          <p:spPr>
            <a:xfrm>
              <a:off x="8826737" y="1631583"/>
              <a:ext cx="1654044" cy="646331"/>
            </a:xfrm>
            <a:prstGeom prst="rect">
              <a:avLst/>
            </a:prstGeom>
          </p:spPr>
          <p:txBody>
            <a:bodyPr wrap="none">
              <a:spAutoFit/>
            </a:bodyPr>
            <a:lstStyle/>
            <a:p>
              <a:pPr algn="ctr"/>
              <a:r>
                <a:rPr lang="tr-TR" dirty="0">
                  <a:solidFill>
                    <a:schemeClr val="bg1"/>
                  </a:solidFill>
                </a:rPr>
                <a:t>muhabbet koyu</a:t>
              </a:r>
            </a:p>
            <a:p>
              <a:pPr algn="ctr"/>
              <a:r>
                <a:rPr lang="tr-TR" dirty="0">
                  <a:solidFill>
                    <a:schemeClr val="bg1"/>
                  </a:solidFill>
                </a:rPr>
                <a:t>yak bir tane</a:t>
              </a:r>
            </a:p>
          </p:txBody>
        </p:sp>
      </p:grpSp>
      <p:grpSp>
        <p:nvGrpSpPr>
          <p:cNvPr id="19" name="Grup 18"/>
          <p:cNvGrpSpPr/>
          <p:nvPr/>
        </p:nvGrpSpPr>
        <p:grpSpPr>
          <a:xfrm>
            <a:off x="944259" y="3716882"/>
            <a:ext cx="1526504" cy="1584895"/>
            <a:chOff x="944259" y="3716882"/>
            <a:chExt cx="1526504" cy="1584895"/>
          </a:xfrm>
        </p:grpSpPr>
        <p:pic>
          <p:nvPicPr>
            <p:cNvPr id="6" name="Resim 5"/>
            <p:cNvPicPr>
              <a:picLocks noChangeAspect="1"/>
            </p:cNvPicPr>
            <p:nvPr/>
          </p:nvPicPr>
          <p:blipFill>
            <a:blip r:embed="rId5"/>
            <a:stretch>
              <a:fillRect/>
            </a:stretch>
          </p:blipFill>
          <p:spPr>
            <a:xfrm>
              <a:off x="944259" y="3716882"/>
              <a:ext cx="1526504" cy="1584895"/>
            </a:xfrm>
            <a:prstGeom prst="rect">
              <a:avLst/>
            </a:prstGeom>
          </p:spPr>
        </p:pic>
        <p:sp>
          <p:nvSpPr>
            <p:cNvPr id="37" name="Dikdörtgen 36"/>
            <p:cNvSpPr/>
            <p:nvPr/>
          </p:nvSpPr>
          <p:spPr>
            <a:xfrm>
              <a:off x="1342283" y="4186162"/>
              <a:ext cx="730456" cy="646331"/>
            </a:xfrm>
            <a:prstGeom prst="rect">
              <a:avLst/>
            </a:prstGeom>
          </p:spPr>
          <p:txBody>
            <a:bodyPr wrap="none">
              <a:spAutoFit/>
            </a:bodyPr>
            <a:lstStyle/>
            <a:p>
              <a:pPr algn="ctr"/>
              <a:r>
                <a:rPr lang="tr-TR" dirty="0">
                  <a:solidFill>
                    <a:schemeClr val="bg1"/>
                  </a:solidFill>
                </a:rPr>
                <a:t>çok</a:t>
              </a:r>
            </a:p>
            <a:p>
              <a:pPr algn="ctr"/>
              <a:r>
                <a:rPr lang="tr-TR" dirty="0">
                  <a:solidFill>
                    <a:schemeClr val="bg1"/>
                  </a:solidFill>
                </a:rPr>
                <a:t>havalı</a:t>
              </a:r>
            </a:p>
          </p:txBody>
        </p:sp>
      </p:grpSp>
      <p:grpSp>
        <p:nvGrpSpPr>
          <p:cNvPr id="23" name="Grup 22"/>
          <p:cNvGrpSpPr/>
          <p:nvPr/>
        </p:nvGrpSpPr>
        <p:grpSpPr>
          <a:xfrm>
            <a:off x="9808799" y="3716882"/>
            <a:ext cx="1401139" cy="1584895"/>
            <a:chOff x="9808799" y="3716882"/>
            <a:chExt cx="1401139" cy="1584895"/>
          </a:xfrm>
        </p:grpSpPr>
        <p:pic>
          <p:nvPicPr>
            <p:cNvPr id="7" name="Resim 6"/>
            <p:cNvPicPr>
              <a:picLocks noChangeAspect="1"/>
            </p:cNvPicPr>
            <p:nvPr/>
          </p:nvPicPr>
          <p:blipFill>
            <a:blip r:embed="rId6"/>
            <a:stretch>
              <a:fillRect/>
            </a:stretch>
          </p:blipFill>
          <p:spPr>
            <a:xfrm>
              <a:off x="9808799" y="3716882"/>
              <a:ext cx="1401139" cy="1584895"/>
            </a:xfrm>
            <a:prstGeom prst="rect">
              <a:avLst/>
            </a:prstGeom>
          </p:spPr>
        </p:pic>
        <p:sp>
          <p:nvSpPr>
            <p:cNvPr id="38" name="Dikdörtgen 37"/>
            <p:cNvSpPr/>
            <p:nvPr/>
          </p:nvSpPr>
          <p:spPr>
            <a:xfrm>
              <a:off x="10107367" y="4073013"/>
              <a:ext cx="804003" cy="646331"/>
            </a:xfrm>
            <a:prstGeom prst="rect">
              <a:avLst/>
            </a:prstGeom>
          </p:spPr>
          <p:txBody>
            <a:bodyPr wrap="none">
              <a:spAutoFit/>
            </a:bodyPr>
            <a:lstStyle/>
            <a:p>
              <a:pPr algn="ctr"/>
              <a:r>
                <a:rPr lang="tr-TR" dirty="0">
                  <a:solidFill>
                    <a:schemeClr val="bg1"/>
                  </a:solidFill>
                </a:rPr>
                <a:t>herkes</a:t>
              </a:r>
            </a:p>
            <a:p>
              <a:pPr algn="ctr"/>
              <a:r>
                <a:rPr lang="tr-TR" dirty="0">
                  <a:solidFill>
                    <a:schemeClr val="bg1"/>
                  </a:solidFill>
                </a:rPr>
                <a:t>içiyor</a:t>
              </a:r>
            </a:p>
          </p:txBody>
        </p:sp>
      </p:grpSp>
      <p:grpSp>
        <p:nvGrpSpPr>
          <p:cNvPr id="20" name="Grup 19"/>
          <p:cNvGrpSpPr/>
          <p:nvPr/>
        </p:nvGrpSpPr>
        <p:grpSpPr>
          <a:xfrm>
            <a:off x="3078635" y="3522403"/>
            <a:ext cx="2023172" cy="2123911"/>
            <a:chOff x="3253961" y="4299314"/>
            <a:chExt cx="2023172" cy="2123911"/>
          </a:xfrm>
        </p:grpSpPr>
        <p:pic>
          <p:nvPicPr>
            <p:cNvPr id="10" name="Resim 9"/>
            <p:cNvPicPr>
              <a:picLocks noChangeAspect="1"/>
            </p:cNvPicPr>
            <p:nvPr/>
          </p:nvPicPr>
          <p:blipFill>
            <a:blip r:embed="rId7"/>
            <a:stretch>
              <a:fillRect/>
            </a:stretch>
          </p:blipFill>
          <p:spPr>
            <a:xfrm>
              <a:off x="3253961" y="4299314"/>
              <a:ext cx="2023172" cy="2123911"/>
            </a:xfrm>
            <a:prstGeom prst="rect">
              <a:avLst/>
            </a:prstGeom>
          </p:spPr>
        </p:pic>
        <p:sp>
          <p:nvSpPr>
            <p:cNvPr id="42" name="Dikdörtgen 41"/>
            <p:cNvSpPr/>
            <p:nvPr/>
          </p:nvSpPr>
          <p:spPr>
            <a:xfrm>
              <a:off x="3567689" y="4978611"/>
              <a:ext cx="1414298" cy="646331"/>
            </a:xfrm>
            <a:prstGeom prst="rect">
              <a:avLst/>
            </a:prstGeom>
          </p:spPr>
          <p:txBody>
            <a:bodyPr wrap="none">
              <a:spAutoFit/>
            </a:bodyPr>
            <a:lstStyle/>
            <a:p>
              <a:pPr algn="ctr"/>
              <a:r>
                <a:rPr lang="tr-TR" dirty="0">
                  <a:solidFill>
                    <a:schemeClr val="bg1"/>
                  </a:solidFill>
                </a:rPr>
                <a:t>bir taneden</a:t>
              </a:r>
            </a:p>
            <a:p>
              <a:pPr algn="ctr"/>
              <a:r>
                <a:rPr lang="tr-TR" dirty="0">
                  <a:solidFill>
                    <a:schemeClr val="bg1"/>
                  </a:solidFill>
                </a:rPr>
                <a:t>bir şey olmaz</a:t>
              </a:r>
            </a:p>
          </p:txBody>
        </p:sp>
      </p:grpSp>
      <p:grpSp>
        <p:nvGrpSpPr>
          <p:cNvPr id="22" name="Grup 21"/>
          <p:cNvGrpSpPr/>
          <p:nvPr/>
        </p:nvGrpSpPr>
        <p:grpSpPr>
          <a:xfrm>
            <a:off x="6809370" y="4299314"/>
            <a:ext cx="2017367" cy="2034109"/>
            <a:chOff x="6809370" y="4299314"/>
            <a:chExt cx="2017367" cy="2034109"/>
          </a:xfrm>
        </p:grpSpPr>
        <p:pic>
          <p:nvPicPr>
            <p:cNvPr id="11" name="Resim 10"/>
            <p:cNvPicPr>
              <a:picLocks noChangeAspect="1"/>
            </p:cNvPicPr>
            <p:nvPr/>
          </p:nvPicPr>
          <p:blipFill>
            <a:blip r:embed="rId8"/>
            <a:stretch>
              <a:fillRect/>
            </a:stretch>
          </p:blipFill>
          <p:spPr>
            <a:xfrm>
              <a:off x="6809370" y="4299314"/>
              <a:ext cx="2017367" cy="2034109"/>
            </a:xfrm>
            <a:prstGeom prst="rect">
              <a:avLst/>
            </a:prstGeom>
          </p:spPr>
        </p:pic>
        <p:sp>
          <p:nvSpPr>
            <p:cNvPr id="43" name="Dikdörtgen 42"/>
            <p:cNvSpPr/>
            <p:nvPr/>
          </p:nvSpPr>
          <p:spPr>
            <a:xfrm>
              <a:off x="7246309" y="4854703"/>
              <a:ext cx="1139479" cy="923330"/>
            </a:xfrm>
            <a:prstGeom prst="rect">
              <a:avLst/>
            </a:prstGeom>
          </p:spPr>
          <p:txBody>
            <a:bodyPr wrap="none">
              <a:spAutoFit/>
            </a:bodyPr>
            <a:lstStyle/>
            <a:p>
              <a:pPr algn="ctr"/>
              <a:r>
                <a:rPr lang="tr-TR" dirty="0">
                  <a:solidFill>
                    <a:schemeClr val="bg1"/>
                  </a:solidFill>
                </a:rPr>
                <a:t>başımıza</a:t>
              </a:r>
            </a:p>
            <a:p>
              <a:pPr algn="ctr"/>
              <a:r>
                <a:rPr lang="tr-TR" dirty="0">
                  <a:solidFill>
                    <a:schemeClr val="bg1"/>
                  </a:solidFill>
                </a:rPr>
                <a:t>sağlıkçı mı</a:t>
              </a:r>
            </a:p>
            <a:p>
              <a:pPr algn="ctr"/>
              <a:r>
                <a:rPr lang="tr-TR" dirty="0">
                  <a:solidFill>
                    <a:schemeClr val="bg1"/>
                  </a:solidFill>
                </a:rPr>
                <a:t>kesildin?</a:t>
              </a:r>
            </a:p>
          </p:txBody>
        </p:sp>
      </p:grpSp>
      <p:grpSp>
        <p:nvGrpSpPr>
          <p:cNvPr id="26" name="Grup 25"/>
          <p:cNvGrpSpPr/>
          <p:nvPr/>
        </p:nvGrpSpPr>
        <p:grpSpPr>
          <a:xfrm>
            <a:off x="5005341" y="434357"/>
            <a:ext cx="2624037" cy="4284987"/>
            <a:chOff x="5005341" y="819791"/>
            <a:chExt cx="2624037" cy="4284987"/>
          </a:xfrm>
        </p:grpSpPr>
        <p:pic>
          <p:nvPicPr>
            <p:cNvPr id="12" name="Resim 11"/>
            <p:cNvPicPr>
              <a:picLocks noChangeAspect="1"/>
            </p:cNvPicPr>
            <p:nvPr/>
          </p:nvPicPr>
          <p:blipFill>
            <a:blip r:embed="rId9"/>
            <a:stretch>
              <a:fillRect/>
            </a:stretch>
          </p:blipFill>
          <p:spPr>
            <a:xfrm>
              <a:off x="5005341" y="819791"/>
              <a:ext cx="2537625" cy="4284987"/>
            </a:xfrm>
            <a:prstGeom prst="rect">
              <a:avLst/>
            </a:prstGeom>
          </p:spPr>
        </p:pic>
        <p:sp>
          <p:nvSpPr>
            <p:cNvPr id="46" name="Dikdörtgen 45"/>
            <p:cNvSpPr/>
            <p:nvPr/>
          </p:nvSpPr>
          <p:spPr>
            <a:xfrm>
              <a:off x="5150686" y="2012498"/>
              <a:ext cx="2478692" cy="830997"/>
            </a:xfrm>
            <a:prstGeom prst="rect">
              <a:avLst/>
            </a:prstGeom>
          </p:spPr>
          <p:txBody>
            <a:bodyPr wrap="none">
              <a:spAutoFit/>
            </a:bodyPr>
            <a:lstStyle/>
            <a:p>
              <a:pPr algn="ctr"/>
              <a:r>
                <a:rPr lang="tr-TR" sz="4800" b="1" dirty="0">
                  <a:solidFill>
                    <a:schemeClr val="bg1"/>
                  </a:solidFill>
                </a:rPr>
                <a:t>bu sözler</a:t>
              </a:r>
            </a:p>
          </p:txBody>
        </p:sp>
        <p:sp>
          <p:nvSpPr>
            <p:cNvPr id="47" name="Dikdörtgen 46"/>
            <p:cNvSpPr/>
            <p:nvPr/>
          </p:nvSpPr>
          <p:spPr>
            <a:xfrm>
              <a:off x="5141299" y="2612662"/>
              <a:ext cx="2422138" cy="461665"/>
            </a:xfrm>
            <a:prstGeom prst="rect">
              <a:avLst/>
            </a:prstGeom>
          </p:spPr>
          <p:txBody>
            <a:bodyPr wrap="none">
              <a:spAutoFit/>
            </a:bodyPr>
            <a:lstStyle/>
            <a:p>
              <a:pPr algn="ctr"/>
              <a:r>
                <a:rPr lang="tr-TR" sz="2400" dirty="0">
                  <a:solidFill>
                    <a:schemeClr val="bg1"/>
                  </a:solidFill>
                </a:rPr>
                <a:t>tanıdık geliyor mu</a:t>
              </a:r>
            </a:p>
          </p:txBody>
        </p:sp>
      </p:grpSp>
      <p:pic>
        <p:nvPicPr>
          <p:cNvPr id="25" name="Resim 24">
            <a:extLst>
              <a:ext uri="{FF2B5EF4-FFF2-40B4-BE49-F238E27FC236}">
                <a16:creationId xmlns:a16="http://schemas.microsoft.com/office/drawing/2014/main" id="{811A41A2-AAC6-CE44-97A9-B98E84CDEF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27" name="Rectangle 13">
            <a:extLst>
              <a:ext uri="{FF2B5EF4-FFF2-40B4-BE49-F238E27FC236}">
                <a16:creationId xmlns:a16="http://schemas.microsoft.com/office/drawing/2014/main" id="{8D3667FD-5972-2545-AB32-0E204CA4BDAD}"/>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6D23AC29-EBAD-6242-8254-AD27AA0194E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60918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1654135" y="665969"/>
            <a:ext cx="4414185" cy="3996517"/>
          </a:xfrm>
          <a:prstGeom prst="rect">
            <a:avLst/>
          </a:prstGeom>
        </p:spPr>
      </p:pic>
      <p:sp>
        <p:nvSpPr>
          <p:cNvPr id="102" name="Metin kutusu 101"/>
          <p:cNvSpPr txBox="1"/>
          <p:nvPr/>
        </p:nvSpPr>
        <p:spPr>
          <a:xfrm>
            <a:off x="468447" y="2059527"/>
            <a:ext cx="6483282" cy="707886"/>
          </a:xfrm>
          <a:prstGeom prst="rect">
            <a:avLst/>
          </a:prstGeom>
          <a:noFill/>
        </p:spPr>
        <p:txBody>
          <a:bodyPr wrap="square" rtlCol="0">
            <a:spAutoFit/>
          </a:bodyPr>
          <a:lstStyle/>
          <a:p>
            <a:r>
              <a:rPr lang="tr-TR" sz="4000" b="1" dirty="0">
                <a:solidFill>
                  <a:srgbClr val="E61F4F"/>
                </a:solidFill>
              </a:rPr>
              <a:t>Sigara içmiyorum, çünkü…</a:t>
            </a:r>
            <a:endParaRPr lang="tr-TR" sz="4000" b="1" dirty="0">
              <a:solidFill>
                <a:srgbClr val="231F20"/>
              </a:solidFill>
            </a:endParaRPr>
          </a:p>
        </p:txBody>
      </p:sp>
      <p:sp>
        <p:nvSpPr>
          <p:cNvPr id="12" name="AutoShape 3"/>
          <p:cNvSpPr>
            <a:spLocks noChangeAspect="1" noChangeArrowheads="1" noTextEdit="1"/>
          </p:cNvSpPr>
          <p:nvPr/>
        </p:nvSpPr>
        <p:spPr bwMode="auto">
          <a:xfrm>
            <a:off x="468313" y="2981325"/>
            <a:ext cx="63896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 name="Line 5"/>
          <p:cNvSpPr>
            <a:spLocks noChangeShapeType="1"/>
          </p:cNvSpPr>
          <p:nvPr/>
        </p:nvSpPr>
        <p:spPr bwMode="auto">
          <a:xfrm>
            <a:off x="468313" y="2995613"/>
            <a:ext cx="6386512" cy="0"/>
          </a:xfrm>
          <a:prstGeom prst="line">
            <a:avLst/>
          </a:prstGeom>
          <a:noFill/>
          <a:ln w="14288"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7"/>
          <p:cNvSpPr>
            <a:spLocks noChangeAspect="1" noChangeArrowheads="1" noTextEdit="1"/>
          </p:cNvSpPr>
          <p:nvPr/>
        </p:nvSpPr>
        <p:spPr bwMode="auto">
          <a:xfrm>
            <a:off x="6854825" y="665968"/>
            <a:ext cx="96904" cy="458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7" name="Line 9"/>
          <p:cNvSpPr>
            <a:spLocks noChangeShapeType="1"/>
          </p:cNvSpPr>
          <p:nvPr/>
        </p:nvSpPr>
        <p:spPr bwMode="auto">
          <a:xfrm flipV="1">
            <a:off x="6924675" y="665968"/>
            <a:ext cx="0" cy="4588655"/>
          </a:xfrm>
          <a:prstGeom prst="line">
            <a:avLst/>
          </a:prstGeom>
          <a:noFill/>
          <a:ln w="130175"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Dikdörtgen 109"/>
          <p:cNvSpPr/>
          <p:nvPr/>
        </p:nvSpPr>
        <p:spPr>
          <a:xfrm>
            <a:off x="504703" y="3366075"/>
            <a:ext cx="4673236" cy="1015663"/>
          </a:xfrm>
          <a:prstGeom prst="rect">
            <a:avLst/>
          </a:prstGeom>
        </p:spPr>
        <p:txBody>
          <a:bodyPr wrap="square">
            <a:spAutoFit/>
          </a:bodyPr>
          <a:lstStyle/>
          <a:p>
            <a:r>
              <a:rPr lang="tr-TR" sz="2000" b="1" dirty="0">
                <a:solidFill>
                  <a:schemeClr val="tx1">
                    <a:lumMod val="65000"/>
                    <a:lumOff val="35000"/>
                  </a:schemeClr>
                </a:solidFill>
              </a:rPr>
              <a:t>Neden sigara içmiyorsunuz?</a:t>
            </a:r>
          </a:p>
          <a:p>
            <a:r>
              <a:rPr lang="tr-TR" sz="2000" dirty="0">
                <a:solidFill>
                  <a:schemeClr val="tx1">
                    <a:lumMod val="65000"/>
                    <a:lumOff val="35000"/>
                  </a:schemeClr>
                </a:solidFill>
              </a:rPr>
              <a:t>Sebepleri üzerine düşünün ve</a:t>
            </a:r>
          </a:p>
          <a:p>
            <a:r>
              <a:rPr lang="tr-TR" sz="2000" dirty="0">
                <a:solidFill>
                  <a:schemeClr val="tx1">
                    <a:lumMod val="65000"/>
                    <a:lumOff val="35000"/>
                  </a:schemeClr>
                </a:solidFill>
              </a:rPr>
              <a:t>arkadaşlarınızla paylaşın.</a:t>
            </a:r>
          </a:p>
        </p:txBody>
      </p:sp>
      <p:grpSp>
        <p:nvGrpSpPr>
          <p:cNvPr id="2" name="Grup 1"/>
          <p:cNvGrpSpPr/>
          <p:nvPr/>
        </p:nvGrpSpPr>
        <p:grpSpPr>
          <a:xfrm>
            <a:off x="7232652" y="605107"/>
            <a:ext cx="4560454" cy="707886"/>
            <a:chOff x="7232652" y="605107"/>
            <a:chExt cx="4560454" cy="707886"/>
          </a:xfrm>
        </p:grpSpPr>
        <p:sp>
          <p:nvSpPr>
            <p:cNvPr id="18" name="Dikdörtgen 17"/>
            <p:cNvSpPr/>
            <p:nvPr/>
          </p:nvSpPr>
          <p:spPr>
            <a:xfrm>
              <a:off x="7558715" y="605107"/>
              <a:ext cx="4234391" cy="707886"/>
            </a:xfrm>
            <a:prstGeom prst="rect">
              <a:avLst/>
            </a:prstGeom>
          </p:spPr>
          <p:txBody>
            <a:bodyPr wrap="square">
              <a:spAutoFit/>
            </a:bodyPr>
            <a:lstStyle/>
            <a:p>
              <a:r>
                <a:rPr lang="tr-TR" sz="2000" dirty="0">
                  <a:solidFill>
                    <a:schemeClr val="tx1">
                      <a:lumMod val="65000"/>
                      <a:lumOff val="35000"/>
                    </a:schemeClr>
                  </a:solidFill>
                </a:rPr>
                <a:t>Vücudumun bana bir emanet olduğunu biliyorum ve emanete sahip çıkıyorum.</a:t>
              </a:r>
            </a:p>
          </p:txBody>
        </p:sp>
        <p:pic>
          <p:nvPicPr>
            <p:cNvPr id="105" name="Resim 104"/>
            <p:cNvPicPr>
              <a:picLocks noChangeAspect="1"/>
            </p:cNvPicPr>
            <p:nvPr/>
          </p:nvPicPr>
          <p:blipFill>
            <a:blip r:embed="rId4"/>
            <a:stretch>
              <a:fillRect/>
            </a:stretch>
          </p:blipFill>
          <p:spPr>
            <a:xfrm>
              <a:off x="7232652" y="865387"/>
              <a:ext cx="187325" cy="187325"/>
            </a:xfrm>
            <a:prstGeom prst="rect">
              <a:avLst/>
            </a:prstGeom>
          </p:spPr>
        </p:pic>
      </p:grpSp>
      <p:grpSp>
        <p:nvGrpSpPr>
          <p:cNvPr id="3" name="Grup 2"/>
          <p:cNvGrpSpPr/>
          <p:nvPr/>
        </p:nvGrpSpPr>
        <p:grpSpPr>
          <a:xfrm>
            <a:off x="7232652" y="1310341"/>
            <a:ext cx="4560454" cy="707886"/>
            <a:chOff x="7232652" y="1310341"/>
            <a:chExt cx="4560454" cy="707886"/>
          </a:xfrm>
        </p:grpSpPr>
        <p:sp>
          <p:nvSpPr>
            <p:cNvPr id="103" name="Dikdörtgen 102"/>
            <p:cNvSpPr/>
            <p:nvPr/>
          </p:nvSpPr>
          <p:spPr>
            <a:xfrm>
              <a:off x="7558715" y="1310341"/>
              <a:ext cx="4234391" cy="707886"/>
            </a:xfrm>
            <a:prstGeom prst="rect">
              <a:avLst/>
            </a:prstGeom>
          </p:spPr>
          <p:txBody>
            <a:bodyPr wrap="square">
              <a:spAutoFit/>
            </a:bodyPr>
            <a:lstStyle/>
            <a:p>
              <a:r>
                <a:rPr lang="tr-TR" sz="2000" b="1" dirty="0">
                  <a:solidFill>
                    <a:schemeClr val="tx1">
                      <a:lumMod val="65000"/>
                      <a:lumOff val="35000"/>
                    </a:schemeClr>
                  </a:solidFill>
                </a:rPr>
                <a:t>Sigaradan çıkan zararlı maddelerin</a:t>
              </a:r>
            </a:p>
            <a:p>
              <a:r>
                <a:rPr lang="tr-TR" sz="2000" b="1" dirty="0">
                  <a:solidFill>
                    <a:schemeClr val="tx1">
                      <a:lumMod val="65000"/>
                      <a:lumOff val="35000"/>
                    </a:schemeClr>
                  </a:solidFill>
                </a:rPr>
                <a:t>havayı kirletmesini istemiyorum.</a:t>
              </a:r>
            </a:p>
          </p:txBody>
        </p:sp>
        <p:pic>
          <p:nvPicPr>
            <p:cNvPr id="111" name="Resim 110"/>
            <p:cNvPicPr>
              <a:picLocks noChangeAspect="1"/>
            </p:cNvPicPr>
            <p:nvPr/>
          </p:nvPicPr>
          <p:blipFill>
            <a:blip r:embed="rId4"/>
            <a:stretch>
              <a:fillRect/>
            </a:stretch>
          </p:blipFill>
          <p:spPr>
            <a:xfrm>
              <a:off x="7232652" y="1570621"/>
              <a:ext cx="187325" cy="187325"/>
            </a:xfrm>
            <a:prstGeom prst="rect">
              <a:avLst/>
            </a:prstGeom>
          </p:spPr>
        </p:pic>
      </p:grpSp>
      <p:grpSp>
        <p:nvGrpSpPr>
          <p:cNvPr id="4" name="Grup 3"/>
          <p:cNvGrpSpPr/>
          <p:nvPr/>
        </p:nvGrpSpPr>
        <p:grpSpPr>
          <a:xfrm>
            <a:off x="7232652" y="2023801"/>
            <a:ext cx="4560454" cy="707886"/>
            <a:chOff x="7232652" y="2023801"/>
            <a:chExt cx="4560454" cy="707886"/>
          </a:xfrm>
        </p:grpSpPr>
        <p:sp>
          <p:nvSpPr>
            <p:cNvPr id="104" name="Dikdörtgen 103"/>
            <p:cNvSpPr/>
            <p:nvPr/>
          </p:nvSpPr>
          <p:spPr>
            <a:xfrm>
              <a:off x="7558715" y="2023801"/>
              <a:ext cx="4234391" cy="707886"/>
            </a:xfrm>
            <a:prstGeom prst="rect">
              <a:avLst/>
            </a:prstGeom>
          </p:spPr>
          <p:txBody>
            <a:bodyPr wrap="square">
              <a:spAutoFit/>
            </a:bodyPr>
            <a:lstStyle/>
            <a:p>
              <a:r>
                <a:rPr lang="tr-TR" sz="2000" dirty="0">
                  <a:solidFill>
                    <a:schemeClr val="tx1">
                      <a:lumMod val="65000"/>
                      <a:lumOff val="35000"/>
                    </a:schemeClr>
                  </a:solidFill>
                </a:rPr>
                <a:t>Başka insanlara zarar vermek</a:t>
              </a:r>
            </a:p>
            <a:p>
              <a:r>
                <a:rPr lang="tr-TR" sz="2000" dirty="0">
                  <a:solidFill>
                    <a:schemeClr val="tx1">
                      <a:lumMod val="65000"/>
                      <a:lumOff val="35000"/>
                    </a:schemeClr>
                  </a:solidFill>
                </a:rPr>
                <a:t>istemiyorum.</a:t>
              </a:r>
            </a:p>
          </p:txBody>
        </p:sp>
        <p:pic>
          <p:nvPicPr>
            <p:cNvPr id="112" name="Resim 111"/>
            <p:cNvPicPr>
              <a:picLocks noChangeAspect="1"/>
            </p:cNvPicPr>
            <p:nvPr/>
          </p:nvPicPr>
          <p:blipFill>
            <a:blip r:embed="rId4"/>
            <a:stretch>
              <a:fillRect/>
            </a:stretch>
          </p:blipFill>
          <p:spPr>
            <a:xfrm>
              <a:off x="7232652" y="2284081"/>
              <a:ext cx="187325" cy="187325"/>
            </a:xfrm>
            <a:prstGeom prst="rect">
              <a:avLst/>
            </a:prstGeom>
          </p:spPr>
        </p:pic>
      </p:grpSp>
      <p:grpSp>
        <p:nvGrpSpPr>
          <p:cNvPr id="5" name="Grup 4"/>
          <p:cNvGrpSpPr/>
          <p:nvPr/>
        </p:nvGrpSpPr>
        <p:grpSpPr>
          <a:xfrm>
            <a:off x="7232652" y="2735066"/>
            <a:ext cx="4560454" cy="400110"/>
            <a:chOff x="7232652" y="2735066"/>
            <a:chExt cx="4560454" cy="400110"/>
          </a:xfrm>
        </p:grpSpPr>
        <p:sp>
          <p:nvSpPr>
            <p:cNvPr id="106" name="Dikdörtgen 105"/>
            <p:cNvSpPr/>
            <p:nvPr/>
          </p:nvSpPr>
          <p:spPr>
            <a:xfrm>
              <a:off x="7558715" y="2735066"/>
              <a:ext cx="4234391" cy="400110"/>
            </a:xfrm>
            <a:prstGeom prst="rect">
              <a:avLst/>
            </a:prstGeom>
          </p:spPr>
          <p:txBody>
            <a:bodyPr wrap="square">
              <a:spAutoFit/>
            </a:bodyPr>
            <a:lstStyle/>
            <a:p>
              <a:r>
                <a:rPr lang="tr-TR" sz="2000" b="1" dirty="0">
                  <a:solidFill>
                    <a:schemeClr val="tx1">
                      <a:lumMod val="65000"/>
                      <a:lumOff val="35000"/>
                    </a:schemeClr>
                  </a:solidFill>
                </a:rPr>
                <a:t>Sağlıklı yaşamayı seviyorum.</a:t>
              </a:r>
            </a:p>
          </p:txBody>
        </p:sp>
        <p:pic>
          <p:nvPicPr>
            <p:cNvPr id="113" name="Resim 112"/>
            <p:cNvPicPr>
              <a:picLocks noChangeAspect="1"/>
            </p:cNvPicPr>
            <p:nvPr/>
          </p:nvPicPr>
          <p:blipFill>
            <a:blip r:embed="rId4"/>
            <a:stretch>
              <a:fillRect/>
            </a:stretch>
          </p:blipFill>
          <p:spPr>
            <a:xfrm>
              <a:off x="7232652" y="2841458"/>
              <a:ext cx="187325" cy="187325"/>
            </a:xfrm>
            <a:prstGeom prst="rect">
              <a:avLst/>
            </a:prstGeom>
          </p:spPr>
        </p:pic>
      </p:grpSp>
      <p:grpSp>
        <p:nvGrpSpPr>
          <p:cNvPr id="6" name="Grup 5"/>
          <p:cNvGrpSpPr/>
          <p:nvPr/>
        </p:nvGrpSpPr>
        <p:grpSpPr>
          <a:xfrm>
            <a:off x="7232652" y="3139500"/>
            <a:ext cx="4560454" cy="707886"/>
            <a:chOff x="7232652" y="3139500"/>
            <a:chExt cx="4560454" cy="707886"/>
          </a:xfrm>
        </p:grpSpPr>
        <p:sp>
          <p:nvSpPr>
            <p:cNvPr id="107" name="Dikdörtgen 106"/>
            <p:cNvSpPr/>
            <p:nvPr/>
          </p:nvSpPr>
          <p:spPr>
            <a:xfrm>
              <a:off x="7558715" y="3139500"/>
              <a:ext cx="4234391" cy="707886"/>
            </a:xfrm>
            <a:prstGeom prst="rect">
              <a:avLst/>
            </a:prstGeom>
          </p:spPr>
          <p:txBody>
            <a:bodyPr wrap="square">
              <a:spAutoFit/>
            </a:bodyPr>
            <a:lstStyle/>
            <a:p>
              <a:r>
                <a:rPr lang="tr-TR" sz="2000" dirty="0">
                  <a:solidFill>
                    <a:schemeClr val="tx1">
                      <a:lumMod val="65000"/>
                      <a:lumOff val="35000"/>
                    </a:schemeClr>
                  </a:solidFill>
                </a:rPr>
                <a:t>Severek yapabileceğim birçok</a:t>
              </a:r>
            </a:p>
            <a:p>
              <a:r>
                <a:rPr lang="tr-TR" sz="2000" dirty="0">
                  <a:solidFill>
                    <a:schemeClr val="tx1">
                      <a:lumMod val="65000"/>
                      <a:lumOff val="35000"/>
                    </a:schemeClr>
                  </a:solidFill>
                </a:rPr>
                <a:t>başka seçeneğim var.</a:t>
              </a:r>
            </a:p>
          </p:txBody>
        </p:sp>
        <p:pic>
          <p:nvPicPr>
            <p:cNvPr id="114" name="Resim 113"/>
            <p:cNvPicPr>
              <a:picLocks noChangeAspect="1"/>
            </p:cNvPicPr>
            <p:nvPr/>
          </p:nvPicPr>
          <p:blipFill>
            <a:blip r:embed="rId4"/>
            <a:stretch>
              <a:fillRect/>
            </a:stretch>
          </p:blipFill>
          <p:spPr>
            <a:xfrm>
              <a:off x="7232652" y="3399780"/>
              <a:ext cx="187325" cy="187325"/>
            </a:xfrm>
            <a:prstGeom prst="rect">
              <a:avLst/>
            </a:prstGeom>
          </p:spPr>
        </p:pic>
      </p:grpSp>
      <p:grpSp>
        <p:nvGrpSpPr>
          <p:cNvPr id="7" name="Grup 6"/>
          <p:cNvGrpSpPr/>
          <p:nvPr/>
        </p:nvGrpSpPr>
        <p:grpSpPr>
          <a:xfrm>
            <a:off x="7232652" y="3851655"/>
            <a:ext cx="4558343" cy="707886"/>
            <a:chOff x="7232652" y="3851655"/>
            <a:chExt cx="4558343" cy="707886"/>
          </a:xfrm>
        </p:grpSpPr>
        <p:sp>
          <p:nvSpPr>
            <p:cNvPr id="108" name="Dikdörtgen 107"/>
            <p:cNvSpPr/>
            <p:nvPr/>
          </p:nvSpPr>
          <p:spPr>
            <a:xfrm>
              <a:off x="7556604" y="3851655"/>
              <a:ext cx="4234391" cy="707886"/>
            </a:xfrm>
            <a:prstGeom prst="rect">
              <a:avLst/>
            </a:prstGeom>
          </p:spPr>
          <p:txBody>
            <a:bodyPr wrap="square">
              <a:spAutoFit/>
            </a:bodyPr>
            <a:lstStyle/>
            <a:p>
              <a:r>
                <a:rPr lang="tr-TR" sz="2000" b="1" dirty="0">
                  <a:solidFill>
                    <a:schemeClr val="tx1">
                      <a:lumMod val="65000"/>
                      <a:lumOff val="35000"/>
                    </a:schemeClr>
                  </a:solidFill>
                </a:rPr>
                <a:t>Uzun ve sağlıklı bir hayat </a:t>
              </a:r>
            </a:p>
            <a:p>
              <a:r>
                <a:rPr lang="tr-TR" sz="2000" b="1" dirty="0">
                  <a:solidFill>
                    <a:schemeClr val="tx1">
                      <a:lumMod val="65000"/>
                      <a:lumOff val="35000"/>
                    </a:schemeClr>
                  </a:solidFill>
                </a:rPr>
                <a:t>yaşamak istiyorum.</a:t>
              </a:r>
            </a:p>
          </p:txBody>
        </p:sp>
        <p:pic>
          <p:nvPicPr>
            <p:cNvPr id="115" name="Resim 114"/>
            <p:cNvPicPr>
              <a:picLocks noChangeAspect="1"/>
            </p:cNvPicPr>
            <p:nvPr/>
          </p:nvPicPr>
          <p:blipFill>
            <a:blip r:embed="rId4"/>
            <a:stretch>
              <a:fillRect/>
            </a:stretch>
          </p:blipFill>
          <p:spPr>
            <a:xfrm>
              <a:off x="7232652" y="4111935"/>
              <a:ext cx="187325" cy="187325"/>
            </a:xfrm>
            <a:prstGeom prst="rect">
              <a:avLst/>
            </a:prstGeom>
          </p:spPr>
        </p:pic>
      </p:grpSp>
      <p:grpSp>
        <p:nvGrpSpPr>
          <p:cNvPr id="8" name="Grup 7"/>
          <p:cNvGrpSpPr/>
          <p:nvPr/>
        </p:nvGrpSpPr>
        <p:grpSpPr>
          <a:xfrm>
            <a:off x="7232651" y="4562908"/>
            <a:ext cx="4558344" cy="707886"/>
            <a:chOff x="7232651" y="4562908"/>
            <a:chExt cx="4558344" cy="707886"/>
          </a:xfrm>
        </p:grpSpPr>
        <p:sp>
          <p:nvSpPr>
            <p:cNvPr id="109" name="Dikdörtgen 108"/>
            <p:cNvSpPr/>
            <p:nvPr/>
          </p:nvSpPr>
          <p:spPr>
            <a:xfrm>
              <a:off x="7556604" y="4562908"/>
              <a:ext cx="4234391" cy="707886"/>
            </a:xfrm>
            <a:prstGeom prst="rect">
              <a:avLst/>
            </a:prstGeom>
          </p:spPr>
          <p:txBody>
            <a:bodyPr wrap="square">
              <a:spAutoFit/>
            </a:bodyPr>
            <a:lstStyle/>
            <a:p>
              <a:r>
                <a:rPr lang="tr-TR" sz="2000" dirty="0">
                  <a:solidFill>
                    <a:schemeClr val="tx1">
                      <a:lumMod val="65000"/>
                      <a:lumOff val="35000"/>
                    </a:schemeClr>
                  </a:solidFill>
                </a:rPr>
                <a:t>Kimsenin benim için üzülmesini</a:t>
              </a:r>
            </a:p>
            <a:p>
              <a:r>
                <a:rPr lang="tr-TR" sz="2000" dirty="0">
                  <a:solidFill>
                    <a:schemeClr val="tx1">
                      <a:lumMod val="65000"/>
                      <a:lumOff val="35000"/>
                    </a:schemeClr>
                  </a:solidFill>
                </a:rPr>
                <a:t>istemiyorum.</a:t>
              </a:r>
            </a:p>
          </p:txBody>
        </p:sp>
        <p:pic>
          <p:nvPicPr>
            <p:cNvPr id="116" name="Resim 115"/>
            <p:cNvPicPr>
              <a:picLocks noChangeAspect="1"/>
            </p:cNvPicPr>
            <p:nvPr/>
          </p:nvPicPr>
          <p:blipFill>
            <a:blip r:embed="rId4"/>
            <a:stretch>
              <a:fillRect/>
            </a:stretch>
          </p:blipFill>
          <p:spPr>
            <a:xfrm>
              <a:off x="7232651" y="4825006"/>
              <a:ext cx="187325" cy="187325"/>
            </a:xfrm>
            <a:prstGeom prst="rect">
              <a:avLst/>
            </a:prstGeom>
          </p:spPr>
        </p:pic>
      </p:grpSp>
      <p:sp>
        <p:nvSpPr>
          <p:cNvPr id="10" name="Metin kutusu 9"/>
          <p:cNvSpPr txBox="1"/>
          <p:nvPr/>
        </p:nvSpPr>
        <p:spPr>
          <a:xfrm>
            <a:off x="504703" y="877325"/>
            <a:ext cx="4803567" cy="646331"/>
          </a:xfrm>
          <a:prstGeom prst="rect">
            <a:avLst/>
          </a:prstGeom>
          <a:noFill/>
        </p:spPr>
        <p:txBody>
          <a:bodyPr wrap="square" rtlCol="0">
            <a:spAutoFit/>
          </a:bodyPr>
          <a:lstStyle/>
          <a:p>
            <a:r>
              <a:rPr lang="tr-TR" sz="3600" b="1" dirty="0">
                <a:solidFill>
                  <a:srgbClr val="E61F4F"/>
                </a:solidFill>
              </a:rPr>
              <a:t>Şimdi Söz Sizde! </a:t>
            </a:r>
          </a:p>
        </p:txBody>
      </p:sp>
    </p:spTree>
    <p:extLst>
      <p:ext uri="{BB962C8B-B14F-4D97-AF65-F5344CB8AC3E}">
        <p14:creationId xmlns:p14="http://schemas.microsoft.com/office/powerpoint/2010/main" val="41641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50"/>
                                        <p:tgtEl>
                                          <p:spTgt spid="102"/>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25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Horizontal)">
                                      <p:cBhvr>
                                        <p:cTn id="25" dur="250"/>
                                        <p:tgtEl>
                                          <p:spTgt spid="17"/>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50"/>
                                        <p:tgtEl>
                                          <p:spTgt spid="3"/>
                                        </p:tgtEl>
                                      </p:cBhvr>
                                    </p:animEffect>
                                  </p:childTnLst>
                                </p:cTn>
                              </p:par>
                            </p:childTnLst>
                          </p:cTn>
                        </p:par>
                        <p:par>
                          <p:cTn id="34" fill="hold">
                            <p:stCondLst>
                              <p:cond delay="75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50"/>
                                        <p:tgtEl>
                                          <p:spTgt spid="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50"/>
                                        <p:tgtEl>
                                          <p:spTgt spid="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50"/>
                                        <p:tgtEl>
                                          <p:spTgt spid="7"/>
                                        </p:tgtEl>
                                      </p:cBhvr>
                                    </p:animEffect>
                                  </p:childTnLst>
                                </p:cTn>
                              </p:par>
                            </p:childTnLst>
                          </p:cTn>
                        </p:par>
                        <p:par>
                          <p:cTn id="50" fill="hold">
                            <p:stCondLst>
                              <p:cond delay="175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3" grpId="0" animBg="1"/>
      <p:bldP spid="17" grpId="0" animBg="1"/>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1394763" y="367821"/>
            <a:ext cx="9402474" cy="1015663"/>
          </a:xfrm>
          <a:prstGeom prst="rect">
            <a:avLst/>
          </a:prstGeom>
        </p:spPr>
        <p:txBody>
          <a:bodyPr wrap="square">
            <a:spAutoFit/>
          </a:bodyPr>
          <a:lstStyle/>
          <a:p>
            <a:pPr algn="ctr"/>
            <a:r>
              <a:rPr lang="tr-TR" sz="2000" dirty="0">
                <a:solidFill>
                  <a:schemeClr val="tx1">
                    <a:lumMod val="65000"/>
                    <a:lumOff val="35000"/>
                  </a:schemeClr>
                </a:solidFill>
              </a:rPr>
              <a:t>Çevrenizdeki sigara içen ve içmeyen insanları hayalinizde canlandırıp karşılaştırın.</a:t>
            </a:r>
          </a:p>
          <a:p>
            <a:pPr algn="ctr"/>
            <a:r>
              <a:rPr lang="tr-TR" sz="2000" dirty="0">
                <a:solidFill>
                  <a:schemeClr val="tx1">
                    <a:lumMod val="65000"/>
                    <a:lumOff val="35000"/>
                  </a:schemeClr>
                </a:solidFill>
              </a:rPr>
              <a:t>Aralarında ne gibi farklar görüyorsunuz?</a:t>
            </a:r>
          </a:p>
          <a:p>
            <a:pPr algn="ctr"/>
            <a:r>
              <a:rPr lang="tr-TR" sz="2000" dirty="0">
                <a:solidFill>
                  <a:schemeClr val="tx1">
                    <a:lumMod val="65000"/>
                    <a:lumOff val="35000"/>
                  </a:schemeClr>
                </a:solidFill>
              </a:rPr>
              <a:t>Hatırladığınız gözlemleri sınıfınızda arkadaşlarınızla paylaşın.</a:t>
            </a:r>
          </a:p>
        </p:txBody>
      </p:sp>
      <p:grpSp>
        <p:nvGrpSpPr>
          <p:cNvPr id="5" name="Grup 4"/>
          <p:cNvGrpSpPr/>
          <p:nvPr/>
        </p:nvGrpSpPr>
        <p:grpSpPr>
          <a:xfrm>
            <a:off x="2908570" y="1449901"/>
            <a:ext cx="2048849" cy="3321297"/>
            <a:chOff x="2908570" y="1844538"/>
            <a:chExt cx="2048849" cy="3321297"/>
          </a:xfrm>
        </p:grpSpPr>
        <p:sp>
          <p:nvSpPr>
            <p:cNvPr id="2" name="Metin kutusu 1"/>
            <p:cNvSpPr txBox="1"/>
            <p:nvPr/>
          </p:nvSpPr>
          <p:spPr>
            <a:xfrm>
              <a:off x="2908570" y="1844538"/>
              <a:ext cx="2048849" cy="646331"/>
            </a:xfrm>
            <a:prstGeom prst="rect">
              <a:avLst/>
            </a:prstGeom>
            <a:noFill/>
          </p:spPr>
          <p:txBody>
            <a:bodyPr wrap="square" rtlCol="0">
              <a:spAutoFit/>
            </a:bodyPr>
            <a:lstStyle/>
            <a:p>
              <a:pPr algn="ctr"/>
              <a:r>
                <a:rPr lang="tr-TR" sz="3600" b="1" dirty="0">
                  <a:solidFill>
                    <a:srgbClr val="009A3E"/>
                  </a:solidFill>
                </a:rPr>
                <a:t>İÇMEYEN</a:t>
              </a:r>
            </a:p>
          </p:txBody>
        </p:sp>
        <p:pic>
          <p:nvPicPr>
            <p:cNvPr id="3" name="Resim 2"/>
            <p:cNvPicPr>
              <a:picLocks noChangeAspect="1"/>
            </p:cNvPicPr>
            <p:nvPr/>
          </p:nvPicPr>
          <p:blipFill>
            <a:blip r:embed="rId3"/>
            <a:stretch>
              <a:fillRect/>
            </a:stretch>
          </p:blipFill>
          <p:spPr>
            <a:xfrm>
              <a:off x="3392994" y="2926184"/>
              <a:ext cx="1080000" cy="1080000"/>
            </a:xfrm>
            <a:prstGeom prst="rect">
              <a:avLst/>
            </a:prstGeom>
          </p:spPr>
        </p:pic>
        <p:pic>
          <p:nvPicPr>
            <p:cNvPr id="6" name="Resim 5"/>
            <p:cNvPicPr>
              <a:picLocks noChangeAspect="1"/>
            </p:cNvPicPr>
            <p:nvPr/>
          </p:nvPicPr>
          <p:blipFill>
            <a:blip r:embed="rId4"/>
            <a:stretch>
              <a:fillRect/>
            </a:stretch>
          </p:blipFill>
          <p:spPr>
            <a:xfrm>
              <a:off x="3016570" y="4676361"/>
              <a:ext cx="1800000" cy="489474"/>
            </a:xfrm>
            <a:prstGeom prst="rect">
              <a:avLst/>
            </a:prstGeom>
          </p:spPr>
        </p:pic>
        <p:sp>
          <p:nvSpPr>
            <p:cNvPr id="29" name="Metin kutusu 28"/>
            <p:cNvSpPr txBox="1"/>
            <p:nvPr/>
          </p:nvSpPr>
          <p:spPr>
            <a:xfrm>
              <a:off x="3435127" y="4276251"/>
              <a:ext cx="962885" cy="400110"/>
            </a:xfrm>
            <a:prstGeom prst="rect">
              <a:avLst/>
            </a:prstGeom>
            <a:noFill/>
          </p:spPr>
          <p:txBody>
            <a:bodyPr wrap="square" rtlCol="0">
              <a:spAutoFit/>
            </a:bodyPr>
            <a:lstStyle/>
            <a:p>
              <a:pPr algn="ctr"/>
              <a:r>
                <a:rPr lang="tr-TR" sz="2000" b="1" dirty="0">
                  <a:solidFill>
                    <a:srgbClr val="009A3E"/>
                  </a:solidFill>
                </a:rPr>
                <a:t>SAĞLIK</a:t>
              </a:r>
            </a:p>
          </p:txBody>
        </p:sp>
      </p:grpSp>
      <p:grpSp>
        <p:nvGrpSpPr>
          <p:cNvPr id="8" name="Grup 7"/>
          <p:cNvGrpSpPr/>
          <p:nvPr/>
        </p:nvGrpSpPr>
        <p:grpSpPr>
          <a:xfrm>
            <a:off x="6701791" y="1449900"/>
            <a:ext cx="2048849" cy="3321298"/>
            <a:chOff x="6701791" y="1844537"/>
            <a:chExt cx="2048849" cy="3321298"/>
          </a:xfrm>
        </p:grpSpPr>
        <p:sp>
          <p:nvSpPr>
            <p:cNvPr id="28" name="Metin kutusu 27"/>
            <p:cNvSpPr txBox="1"/>
            <p:nvPr/>
          </p:nvSpPr>
          <p:spPr>
            <a:xfrm>
              <a:off x="6701791" y="1844537"/>
              <a:ext cx="2048849" cy="646331"/>
            </a:xfrm>
            <a:prstGeom prst="rect">
              <a:avLst/>
            </a:prstGeom>
            <a:noFill/>
          </p:spPr>
          <p:txBody>
            <a:bodyPr wrap="square" rtlCol="0">
              <a:spAutoFit/>
            </a:bodyPr>
            <a:lstStyle/>
            <a:p>
              <a:pPr algn="ctr"/>
              <a:r>
                <a:rPr lang="tr-TR" sz="3600" b="1" dirty="0">
                  <a:solidFill>
                    <a:srgbClr val="231F20"/>
                  </a:solidFill>
                </a:rPr>
                <a:t>İÇEN</a:t>
              </a:r>
            </a:p>
          </p:txBody>
        </p:sp>
        <p:pic>
          <p:nvPicPr>
            <p:cNvPr id="4" name="Resim 3"/>
            <p:cNvPicPr>
              <a:picLocks noChangeAspect="1"/>
            </p:cNvPicPr>
            <p:nvPr/>
          </p:nvPicPr>
          <p:blipFill>
            <a:blip r:embed="rId5"/>
            <a:stretch>
              <a:fillRect/>
            </a:stretch>
          </p:blipFill>
          <p:spPr>
            <a:xfrm>
              <a:off x="7186215" y="2926184"/>
              <a:ext cx="1080000" cy="1080000"/>
            </a:xfrm>
            <a:prstGeom prst="rect">
              <a:avLst/>
            </a:prstGeom>
          </p:spPr>
        </p:pic>
        <p:pic>
          <p:nvPicPr>
            <p:cNvPr id="7" name="Resim 6"/>
            <p:cNvPicPr>
              <a:picLocks noChangeAspect="1"/>
            </p:cNvPicPr>
            <p:nvPr/>
          </p:nvPicPr>
          <p:blipFill>
            <a:blip r:embed="rId6"/>
            <a:stretch>
              <a:fillRect/>
            </a:stretch>
          </p:blipFill>
          <p:spPr>
            <a:xfrm>
              <a:off x="6826215" y="4676361"/>
              <a:ext cx="1800000" cy="489474"/>
            </a:xfrm>
            <a:prstGeom prst="rect">
              <a:avLst/>
            </a:prstGeom>
          </p:spPr>
        </p:pic>
        <p:sp>
          <p:nvSpPr>
            <p:cNvPr id="30" name="Metin kutusu 29"/>
            <p:cNvSpPr txBox="1"/>
            <p:nvPr/>
          </p:nvSpPr>
          <p:spPr>
            <a:xfrm>
              <a:off x="7225740" y="4276251"/>
              <a:ext cx="1040475" cy="400110"/>
            </a:xfrm>
            <a:prstGeom prst="rect">
              <a:avLst/>
            </a:prstGeom>
            <a:noFill/>
          </p:spPr>
          <p:txBody>
            <a:bodyPr wrap="square" rtlCol="0">
              <a:spAutoFit/>
            </a:bodyPr>
            <a:lstStyle/>
            <a:p>
              <a:pPr algn="ctr"/>
              <a:r>
                <a:rPr lang="tr-TR" sz="2000" b="1" dirty="0">
                  <a:solidFill>
                    <a:srgbClr val="231F20"/>
                  </a:solidFill>
                </a:rPr>
                <a:t>SAĞLIK</a:t>
              </a:r>
            </a:p>
          </p:txBody>
        </p:sp>
      </p:grpSp>
    </p:spTree>
    <p:extLst>
      <p:ext uri="{BB962C8B-B14F-4D97-AF65-F5344CB8AC3E}">
        <p14:creationId xmlns:p14="http://schemas.microsoft.com/office/powerpoint/2010/main" val="41502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1" y="0"/>
            <a:ext cx="12191999" cy="6858000"/>
          </a:xfrm>
          <a:prstGeom prst="rect">
            <a:avLst/>
          </a:prstGeom>
          <a:solidFill>
            <a:srgbClr val="FAB529"/>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049001" y="1633623"/>
            <a:ext cx="1943244" cy="1077218"/>
          </a:xfrm>
          <a:prstGeom prst="rect">
            <a:avLst/>
          </a:prstGeom>
          <a:noFill/>
        </p:spPr>
        <p:txBody>
          <a:bodyPr wrap="square" rtlCol="0">
            <a:spAutoFit/>
          </a:bodyPr>
          <a:lstStyle/>
          <a:p>
            <a:pPr algn="ctr"/>
            <a:r>
              <a:rPr lang="tr-TR" sz="3200" b="1" dirty="0">
                <a:solidFill>
                  <a:schemeClr val="bg1"/>
                </a:solidFill>
              </a:rPr>
              <a:t>Sağlıklı</a:t>
            </a:r>
          </a:p>
          <a:p>
            <a:pPr algn="ctr"/>
            <a:r>
              <a:rPr lang="tr-TR" sz="3200" b="1" dirty="0">
                <a:solidFill>
                  <a:schemeClr val="bg1"/>
                </a:solidFill>
              </a:rPr>
              <a:t>Beslenin.  </a:t>
            </a:r>
          </a:p>
        </p:txBody>
      </p:sp>
      <p:sp>
        <p:nvSpPr>
          <p:cNvPr id="50" name="Metin kutusu 49"/>
          <p:cNvSpPr txBox="1"/>
          <p:nvPr/>
        </p:nvSpPr>
        <p:spPr>
          <a:xfrm>
            <a:off x="3875736" y="2790062"/>
            <a:ext cx="4159210" cy="1569660"/>
          </a:xfrm>
          <a:prstGeom prst="rect">
            <a:avLst/>
          </a:prstGeom>
          <a:noFill/>
        </p:spPr>
        <p:txBody>
          <a:bodyPr wrap="square" rtlCol="0">
            <a:spAutoFit/>
          </a:bodyPr>
          <a:lstStyle/>
          <a:p>
            <a:pPr algn="ctr"/>
            <a:r>
              <a:rPr lang="tr-TR" sz="3200" b="1" dirty="0">
                <a:solidFill>
                  <a:schemeClr val="bg1"/>
                </a:solidFill>
              </a:rPr>
              <a:t>“Sigara içmiyorum”</a:t>
            </a:r>
          </a:p>
          <a:p>
            <a:pPr algn="ctr"/>
            <a:r>
              <a:rPr lang="tr-TR" sz="3200" b="1" dirty="0">
                <a:solidFill>
                  <a:schemeClr val="bg1"/>
                </a:solidFill>
              </a:rPr>
              <a:t>cümlesini gururla</a:t>
            </a:r>
          </a:p>
          <a:p>
            <a:pPr algn="ctr"/>
            <a:r>
              <a:rPr lang="tr-TR" sz="3200" b="1" dirty="0">
                <a:solidFill>
                  <a:schemeClr val="bg1"/>
                </a:solidFill>
              </a:rPr>
              <a:t>Söyleyin.</a:t>
            </a:r>
          </a:p>
        </p:txBody>
      </p:sp>
      <p:sp>
        <p:nvSpPr>
          <p:cNvPr id="51" name="Metin kutusu 50"/>
          <p:cNvSpPr txBox="1"/>
          <p:nvPr/>
        </p:nvSpPr>
        <p:spPr>
          <a:xfrm>
            <a:off x="1012623" y="4957100"/>
            <a:ext cx="3888823" cy="1077218"/>
          </a:xfrm>
          <a:prstGeom prst="rect">
            <a:avLst/>
          </a:prstGeom>
          <a:noFill/>
        </p:spPr>
        <p:txBody>
          <a:bodyPr wrap="square" rtlCol="0">
            <a:spAutoFit/>
          </a:bodyPr>
          <a:lstStyle/>
          <a:p>
            <a:pPr algn="ctr"/>
            <a:r>
              <a:rPr lang="tr-TR" sz="3200" b="1" dirty="0">
                <a:solidFill>
                  <a:schemeClr val="bg1"/>
                </a:solidFill>
              </a:rPr>
              <a:t>Gerektiğinde</a:t>
            </a:r>
          </a:p>
          <a:p>
            <a:pPr algn="ctr"/>
            <a:r>
              <a:rPr lang="tr-TR" sz="3200" b="1" dirty="0">
                <a:solidFill>
                  <a:schemeClr val="bg1"/>
                </a:solidFill>
              </a:rPr>
              <a:t>“hayır” demeyi bilin. </a:t>
            </a:r>
          </a:p>
        </p:txBody>
      </p:sp>
      <p:sp>
        <p:nvSpPr>
          <p:cNvPr id="53" name="Metin kutusu 52"/>
          <p:cNvSpPr txBox="1"/>
          <p:nvPr/>
        </p:nvSpPr>
        <p:spPr>
          <a:xfrm>
            <a:off x="5127360" y="472252"/>
            <a:ext cx="3589127" cy="1077218"/>
          </a:xfrm>
          <a:prstGeom prst="rect">
            <a:avLst/>
          </a:prstGeom>
          <a:noFill/>
        </p:spPr>
        <p:txBody>
          <a:bodyPr wrap="square" rtlCol="0">
            <a:spAutoFit/>
          </a:bodyPr>
          <a:lstStyle/>
          <a:p>
            <a:r>
              <a:rPr lang="fi-FI" sz="3200" b="1" dirty="0">
                <a:solidFill>
                  <a:schemeClr val="bg1"/>
                </a:solidFill>
              </a:rPr>
              <a:t>Spor</a:t>
            </a:r>
            <a:r>
              <a:rPr lang="tr-TR" sz="3200" b="1" dirty="0">
                <a:solidFill>
                  <a:schemeClr val="bg1"/>
                </a:solidFill>
              </a:rPr>
              <a:t> y</a:t>
            </a:r>
            <a:r>
              <a:rPr lang="fi-FI" sz="3200" b="1" dirty="0">
                <a:solidFill>
                  <a:schemeClr val="bg1"/>
                </a:solidFill>
              </a:rPr>
              <a:t>ap</a:t>
            </a:r>
            <a:r>
              <a:rPr lang="tr-TR" sz="3200" b="1" dirty="0" err="1">
                <a:solidFill>
                  <a:schemeClr val="bg1"/>
                </a:solidFill>
              </a:rPr>
              <a:t>mayı</a:t>
            </a:r>
            <a:r>
              <a:rPr lang="tr-TR" sz="3200" b="1" dirty="0">
                <a:solidFill>
                  <a:schemeClr val="bg1"/>
                </a:solidFill>
              </a:rPr>
              <a:t> </a:t>
            </a:r>
          </a:p>
          <a:p>
            <a:r>
              <a:rPr lang="tr-TR" sz="3200" b="1" dirty="0">
                <a:solidFill>
                  <a:schemeClr val="bg1"/>
                </a:solidFill>
              </a:rPr>
              <a:t>ihmal etmeyin.</a:t>
            </a:r>
          </a:p>
        </p:txBody>
      </p:sp>
      <p:sp>
        <p:nvSpPr>
          <p:cNvPr id="12" name="Metin kutusu 11"/>
          <p:cNvSpPr txBox="1"/>
          <p:nvPr/>
        </p:nvSpPr>
        <p:spPr>
          <a:xfrm>
            <a:off x="7179182" y="5032632"/>
            <a:ext cx="3888823" cy="1077218"/>
          </a:xfrm>
          <a:prstGeom prst="rect">
            <a:avLst/>
          </a:prstGeom>
          <a:noFill/>
        </p:spPr>
        <p:txBody>
          <a:bodyPr wrap="square" rtlCol="0">
            <a:spAutoFit/>
          </a:bodyPr>
          <a:lstStyle/>
          <a:p>
            <a:pPr algn="ctr"/>
            <a:r>
              <a:rPr lang="tr-TR" sz="3200" b="1" dirty="0">
                <a:solidFill>
                  <a:schemeClr val="bg1"/>
                </a:solidFill>
              </a:rPr>
              <a:t>Arkadaşlarınıza</a:t>
            </a:r>
          </a:p>
          <a:p>
            <a:pPr algn="ctr"/>
            <a:r>
              <a:rPr lang="tr-TR" sz="3200" b="1" dirty="0">
                <a:solidFill>
                  <a:schemeClr val="bg1"/>
                </a:solidFill>
              </a:rPr>
              <a:t>örnek olun. </a:t>
            </a:r>
          </a:p>
        </p:txBody>
      </p:sp>
      <p:sp>
        <p:nvSpPr>
          <p:cNvPr id="13" name="Metin kutusu 12"/>
          <p:cNvSpPr txBox="1"/>
          <p:nvPr/>
        </p:nvSpPr>
        <p:spPr>
          <a:xfrm>
            <a:off x="9256931" y="1719926"/>
            <a:ext cx="1984614" cy="1077218"/>
          </a:xfrm>
          <a:prstGeom prst="rect">
            <a:avLst/>
          </a:prstGeom>
          <a:noFill/>
        </p:spPr>
        <p:txBody>
          <a:bodyPr wrap="square" rtlCol="0">
            <a:spAutoFit/>
          </a:bodyPr>
          <a:lstStyle/>
          <a:p>
            <a:pPr algn="ctr"/>
            <a:r>
              <a:rPr lang="fi-FI" sz="3200" b="1" dirty="0">
                <a:solidFill>
                  <a:schemeClr val="bg1"/>
                </a:solidFill>
              </a:rPr>
              <a:t>Aklını</a:t>
            </a:r>
            <a:r>
              <a:rPr lang="tr-TR" sz="3200" b="1" dirty="0" err="1">
                <a:solidFill>
                  <a:schemeClr val="bg1"/>
                </a:solidFill>
              </a:rPr>
              <a:t>zı</a:t>
            </a:r>
            <a:endParaRPr lang="fi-FI" sz="3200" b="1" dirty="0">
              <a:solidFill>
                <a:schemeClr val="bg1"/>
              </a:solidFill>
            </a:endParaRPr>
          </a:p>
          <a:p>
            <a:pPr algn="ctr"/>
            <a:r>
              <a:rPr lang="fi-FI" sz="3200" b="1" dirty="0">
                <a:solidFill>
                  <a:schemeClr val="bg1"/>
                </a:solidFill>
              </a:rPr>
              <a:t>Kullan</a:t>
            </a:r>
            <a:r>
              <a:rPr lang="tr-TR" sz="3200" b="1" dirty="0" err="1">
                <a:solidFill>
                  <a:schemeClr val="bg1"/>
                </a:solidFill>
              </a:rPr>
              <a:t>ın</a:t>
            </a:r>
            <a:r>
              <a:rPr lang="tr-TR" sz="3200" b="1" dirty="0">
                <a:solidFill>
                  <a:schemeClr val="bg1"/>
                </a:solidFill>
              </a:rPr>
              <a:t>.</a:t>
            </a:r>
          </a:p>
        </p:txBody>
      </p:sp>
      <p:pic>
        <p:nvPicPr>
          <p:cNvPr id="3" name="Resim 2"/>
          <p:cNvPicPr>
            <a:picLocks noChangeAspect="1"/>
          </p:cNvPicPr>
          <p:nvPr/>
        </p:nvPicPr>
        <p:blipFill>
          <a:blip r:embed="rId3"/>
          <a:stretch>
            <a:fillRect/>
          </a:stretch>
        </p:blipFill>
        <p:spPr>
          <a:xfrm>
            <a:off x="3738664" y="1239055"/>
            <a:ext cx="900000" cy="855000"/>
          </a:xfrm>
          <a:prstGeom prst="rect">
            <a:avLst/>
          </a:prstGeom>
        </p:spPr>
      </p:pic>
      <p:pic>
        <p:nvPicPr>
          <p:cNvPr id="4" name="Resim 3"/>
          <p:cNvPicPr>
            <a:picLocks noChangeAspect="1"/>
          </p:cNvPicPr>
          <p:nvPr/>
        </p:nvPicPr>
        <p:blipFill>
          <a:blip r:embed="rId4"/>
          <a:stretch>
            <a:fillRect/>
          </a:stretch>
        </p:blipFill>
        <p:spPr>
          <a:xfrm>
            <a:off x="8109732" y="614448"/>
            <a:ext cx="1080000" cy="1091250"/>
          </a:xfrm>
          <a:prstGeom prst="rect">
            <a:avLst/>
          </a:prstGeom>
        </p:spPr>
      </p:pic>
      <p:pic>
        <p:nvPicPr>
          <p:cNvPr id="5" name="Resim 4"/>
          <p:cNvPicPr>
            <a:picLocks noChangeAspect="1"/>
          </p:cNvPicPr>
          <p:nvPr/>
        </p:nvPicPr>
        <p:blipFill>
          <a:blip r:embed="rId5"/>
          <a:stretch>
            <a:fillRect/>
          </a:stretch>
        </p:blipFill>
        <p:spPr>
          <a:xfrm>
            <a:off x="8513120" y="3249450"/>
            <a:ext cx="1353223" cy="1361898"/>
          </a:xfrm>
          <a:prstGeom prst="rect">
            <a:avLst/>
          </a:prstGeom>
        </p:spPr>
      </p:pic>
      <p:pic>
        <p:nvPicPr>
          <p:cNvPr id="6" name="Resim 5"/>
          <p:cNvPicPr>
            <a:picLocks noChangeAspect="1"/>
          </p:cNvPicPr>
          <p:nvPr/>
        </p:nvPicPr>
        <p:blipFill>
          <a:blip r:embed="rId6"/>
          <a:stretch>
            <a:fillRect/>
          </a:stretch>
        </p:blipFill>
        <p:spPr>
          <a:xfrm>
            <a:off x="2050602" y="3249450"/>
            <a:ext cx="1008753" cy="1143253"/>
          </a:xfrm>
          <a:prstGeom prst="rect">
            <a:avLst/>
          </a:prstGeom>
        </p:spPr>
      </p:pic>
    </p:spTree>
    <p:extLst>
      <p:ext uri="{BB962C8B-B14F-4D97-AF65-F5344CB8AC3E}">
        <p14:creationId xmlns:p14="http://schemas.microsoft.com/office/powerpoint/2010/main" val="11967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FAB529"/>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358111" y="751585"/>
            <a:ext cx="3553624" cy="830997"/>
          </a:xfrm>
          <a:prstGeom prst="rect">
            <a:avLst/>
          </a:prstGeom>
          <a:noFill/>
        </p:spPr>
        <p:txBody>
          <a:bodyPr wrap="square" rtlCol="0">
            <a:spAutoFit/>
          </a:bodyPr>
          <a:lstStyle/>
          <a:p>
            <a:pPr algn="ctr"/>
            <a:r>
              <a:rPr lang="tr-TR" sz="2400" b="1" dirty="0">
                <a:solidFill>
                  <a:schemeClr val="bg1"/>
                </a:solidFill>
              </a:rPr>
              <a:t>Zorluklarla baş etme</a:t>
            </a:r>
          </a:p>
          <a:p>
            <a:pPr algn="ctr"/>
            <a:r>
              <a:rPr lang="tr-TR" sz="2400" b="1" dirty="0">
                <a:solidFill>
                  <a:schemeClr val="bg1"/>
                </a:solidFill>
              </a:rPr>
              <a:t>yöntemlerini öğrenin.</a:t>
            </a:r>
          </a:p>
        </p:txBody>
      </p:sp>
      <p:sp>
        <p:nvSpPr>
          <p:cNvPr id="50" name="Metin kutusu 49"/>
          <p:cNvSpPr txBox="1"/>
          <p:nvPr/>
        </p:nvSpPr>
        <p:spPr>
          <a:xfrm>
            <a:off x="4093588" y="2094206"/>
            <a:ext cx="2798100" cy="1200329"/>
          </a:xfrm>
          <a:prstGeom prst="rect">
            <a:avLst/>
          </a:prstGeom>
          <a:noFill/>
        </p:spPr>
        <p:txBody>
          <a:bodyPr wrap="square" rtlCol="0">
            <a:spAutoFit/>
          </a:bodyPr>
          <a:lstStyle/>
          <a:p>
            <a:pPr algn="ctr"/>
            <a:r>
              <a:rPr lang="tr-TR" sz="2400" b="1" dirty="0">
                <a:solidFill>
                  <a:schemeClr val="bg1"/>
                </a:solidFill>
              </a:rPr>
              <a:t>Büyük görünmeye</a:t>
            </a:r>
          </a:p>
          <a:p>
            <a:pPr algn="ctr"/>
            <a:r>
              <a:rPr lang="tr-TR" sz="2400" b="1" dirty="0">
                <a:solidFill>
                  <a:schemeClr val="bg1"/>
                </a:solidFill>
              </a:rPr>
              <a:t>çalışmayın, yaşınıza</a:t>
            </a:r>
          </a:p>
          <a:p>
            <a:pPr algn="ctr"/>
            <a:r>
              <a:rPr lang="tr-TR" sz="2400" b="1" dirty="0">
                <a:solidFill>
                  <a:schemeClr val="bg1"/>
                </a:solidFill>
              </a:rPr>
              <a:t>göre davranın.</a:t>
            </a:r>
          </a:p>
        </p:txBody>
      </p:sp>
      <p:sp>
        <p:nvSpPr>
          <p:cNvPr id="51" name="Metin kutusu 50"/>
          <p:cNvSpPr txBox="1"/>
          <p:nvPr/>
        </p:nvSpPr>
        <p:spPr>
          <a:xfrm>
            <a:off x="511088" y="4285786"/>
            <a:ext cx="3407559" cy="1200329"/>
          </a:xfrm>
          <a:prstGeom prst="rect">
            <a:avLst/>
          </a:prstGeom>
          <a:noFill/>
        </p:spPr>
        <p:txBody>
          <a:bodyPr wrap="square" rtlCol="0">
            <a:spAutoFit/>
          </a:bodyPr>
          <a:lstStyle/>
          <a:p>
            <a:pPr algn="ctr"/>
            <a:r>
              <a:rPr lang="tr-TR" sz="2400" b="1" dirty="0">
                <a:solidFill>
                  <a:schemeClr val="bg1"/>
                </a:solidFill>
              </a:rPr>
              <a:t>Merakınızı doğru</a:t>
            </a:r>
          </a:p>
          <a:p>
            <a:pPr algn="ctr"/>
            <a:r>
              <a:rPr lang="tr-TR" sz="2400" b="1" dirty="0">
                <a:solidFill>
                  <a:schemeClr val="bg1"/>
                </a:solidFill>
              </a:rPr>
              <a:t>kaynaklardan</a:t>
            </a:r>
          </a:p>
          <a:p>
            <a:pPr algn="ctr"/>
            <a:r>
              <a:rPr lang="tr-TR" sz="2400" b="1" dirty="0">
                <a:solidFill>
                  <a:schemeClr val="bg1"/>
                </a:solidFill>
              </a:rPr>
              <a:t>gidermeyi öğrenin.</a:t>
            </a:r>
          </a:p>
        </p:txBody>
      </p:sp>
      <p:sp>
        <p:nvSpPr>
          <p:cNvPr id="53" name="Metin kutusu 52"/>
          <p:cNvSpPr txBox="1"/>
          <p:nvPr/>
        </p:nvSpPr>
        <p:spPr>
          <a:xfrm>
            <a:off x="6891688" y="649323"/>
            <a:ext cx="3975234" cy="830997"/>
          </a:xfrm>
          <a:prstGeom prst="rect">
            <a:avLst/>
          </a:prstGeom>
          <a:noFill/>
        </p:spPr>
        <p:txBody>
          <a:bodyPr wrap="square" rtlCol="0">
            <a:spAutoFit/>
          </a:bodyPr>
          <a:lstStyle/>
          <a:p>
            <a:pPr algn="ctr"/>
            <a:r>
              <a:rPr lang="tr-TR" sz="2400" b="1" dirty="0">
                <a:solidFill>
                  <a:schemeClr val="bg1"/>
                </a:solidFill>
              </a:rPr>
              <a:t>Takılacağınız mekanları ve arkadaşlarınızı doğru seçin.</a:t>
            </a:r>
          </a:p>
        </p:txBody>
      </p:sp>
      <p:sp>
        <p:nvSpPr>
          <p:cNvPr id="13" name="Metin kutusu 12"/>
          <p:cNvSpPr txBox="1"/>
          <p:nvPr/>
        </p:nvSpPr>
        <p:spPr>
          <a:xfrm>
            <a:off x="7600427" y="4054954"/>
            <a:ext cx="3858626" cy="1569660"/>
          </a:xfrm>
          <a:prstGeom prst="rect">
            <a:avLst/>
          </a:prstGeom>
          <a:noFill/>
        </p:spPr>
        <p:txBody>
          <a:bodyPr wrap="square" rtlCol="0">
            <a:spAutoFit/>
          </a:bodyPr>
          <a:lstStyle/>
          <a:p>
            <a:pPr algn="ctr"/>
            <a:r>
              <a:rPr lang="tr-TR" sz="2400" b="1" dirty="0">
                <a:solidFill>
                  <a:schemeClr val="bg1"/>
                </a:solidFill>
              </a:rPr>
              <a:t>Problemlerinizi çözmeye çalışın!</a:t>
            </a:r>
          </a:p>
          <a:p>
            <a:pPr algn="ctr"/>
            <a:r>
              <a:rPr lang="tr-TR" sz="2400" b="1" dirty="0">
                <a:solidFill>
                  <a:schemeClr val="bg1"/>
                </a:solidFill>
              </a:rPr>
              <a:t>Gerekirse büyüklerinizden</a:t>
            </a:r>
          </a:p>
          <a:p>
            <a:pPr algn="ctr"/>
            <a:r>
              <a:rPr lang="tr-TR" sz="2400" b="1" dirty="0">
                <a:solidFill>
                  <a:schemeClr val="bg1"/>
                </a:solidFill>
              </a:rPr>
              <a:t>yardım alın.</a:t>
            </a:r>
          </a:p>
        </p:txBody>
      </p:sp>
      <p:sp>
        <p:nvSpPr>
          <p:cNvPr id="10" name="Metin kutusu 9"/>
          <p:cNvSpPr txBox="1"/>
          <p:nvPr/>
        </p:nvSpPr>
        <p:spPr>
          <a:xfrm>
            <a:off x="4672885" y="5660091"/>
            <a:ext cx="2846227" cy="461665"/>
          </a:xfrm>
          <a:prstGeom prst="rect">
            <a:avLst/>
          </a:prstGeom>
          <a:noFill/>
        </p:spPr>
        <p:txBody>
          <a:bodyPr wrap="square" rtlCol="0">
            <a:spAutoFit/>
          </a:bodyPr>
          <a:lstStyle/>
          <a:p>
            <a:pPr algn="ctr"/>
            <a:r>
              <a:rPr lang="fi-FI" sz="2400" b="1" dirty="0">
                <a:solidFill>
                  <a:schemeClr val="bg1"/>
                </a:solidFill>
              </a:rPr>
              <a:t>Kendini</a:t>
            </a:r>
            <a:r>
              <a:rPr lang="tr-TR" sz="2400" b="1" dirty="0" err="1">
                <a:solidFill>
                  <a:schemeClr val="bg1"/>
                </a:solidFill>
              </a:rPr>
              <a:t>zi</a:t>
            </a:r>
            <a:r>
              <a:rPr lang="fi-FI" sz="2400" b="1" dirty="0">
                <a:solidFill>
                  <a:schemeClr val="bg1"/>
                </a:solidFill>
              </a:rPr>
              <a:t> iyi tanı</a:t>
            </a:r>
            <a:r>
              <a:rPr lang="tr-TR" sz="2400" b="1" dirty="0" err="1">
                <a:solidFill>
                  <a:schemeClr val="bg1"/>
                </a:solidFill>
              </a:rPr>
              <a:t>yın</a:t>
            </a:r>
            <a:r>
              <a:rPr lang="tr-TR" sz="2400" b="1" dirty="0">
                <a:solidFill>
                  <a:schemeClr val="bg1"/>
                </a:solidFill>
              </a:rPr>
              <a:t>.</a:t>
            </a:r>
            <a:r>
              <a:rPr lang="fi-FI" sz="2400" b="1" dirty="0">
                <a:solidFill>
                  <a:schemeClr val="bg1"/>
                </a:solidFill>
              </a:rPr>
              <a:t> </a:t>
            </a:r>
            <a:endParaRPr lang="tr-TR" sz="2400" b="1" dirty="0">
              <a:solidFill>
                <a:schemeClr val="bg1"/>
              </a:solidFill>
            </a:endParaRPr>
          </a:p>
        </p:txBody>
      </p:sp>
      <p:pic>
        <p:nvPicPr>
          <p:cNvPr id="3" name="Resim 2"/>
          <p:cNvPicPr>
            <a:picLocks noChangeAspect="1"/>
          </p:cNvPicPr>
          <p:nvPr/>
        </p:nvPicPr>
        <p:blipFill>
          <a:blip r:embed="rId3"/>
          <a:stretch>
            <a:fillRect/>
          </a:stretch>
        </p:blipFill>
        <p:spPr>
          <a:xfrm>
            <a:off x="1489276" y="1998081"/>
            <a:ext cx="1115985" cy="1630309"/>
          </a:xfrm>
          <a:prstGeom prst="rect">
            <a:avLst/>
          </a:prstGeom>
        </p:spPr>
      </p:pic>
      <p:pic>
        <p:nvPicPr>
          <p:cNvPr id="4" name="Resim 3"/>
          <p:cNvPicPr>
            <a:picLocks noChangeAspect="1"/>
          </p:cNvPicPr>
          <p:nvPr/>
        </p:nvPicPr>
        <p:blipFill>
          <a:blip r:embed="rId4"/>
          <a:stretch>
            <a:fillRect/>
          </a:stretch>
        </p:blipFill>
        <p:spPr>
          <a:xfrm>
            <a:off x="8389329" y="2094206"/>
            <a:ext cx="2099813" cy="1855649"/>
          </a:xfrm>
          <a:prstGeom prst="rect">
            <a:avLst/>
          </a:prstGeom>
        </p:spPr>
      </p:pic>
      <p:pic>
        <p:nvPicPr>
          <p:cNvPr id="5" name="Resim 4"/>
          <p:cNvPicPr>
            <a:picLocks noChangeAspect="1"/>
          </p:cNvPicPr>
          <p:nvPr/>
        </p:nvPicPr>
        <p:blipFill>
          <a:blip r:embed="rId5"/>
          <a:stretch>
            <a:fillRect/>
          </a:stretch>
        </p:blipFill>
        <p:spPr>
          <a:xfrm>
            <a:off x="5296470" y="3699827"/>
            <a:ext cx="1293750" cy="1541250"/>
          </a:xfrm>
          <a:prstGeom prst="rect">
            <a:avLst/>
          </a:prstGeom>
        </p:spPr>
      </p:pic>
    </p:spTree>
    <p:extLst>
      <p:ext uri="{BB962C8B-B14F-4D97-AF65-F5344CB8AC3E}">
        <p14:creationId xmlns:p14="http://schemas.microsoft.com/office/powerpoint/2010/main" val="13694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Sevdiklerimizin bizim için üzülmelerine</a:t>
            </a:r>
          </a:p>
          <a:p>
            <a:pPr algn="ctr">
              <a:lnSpc>
                <a:spcPct val="150000"/>
              </a:lnSpc>
            </a:pPr>
            <a:r>
              <a:rPr lang="tr-TR" sz="2400" dirty="0">
                <a:solidFill>
                  <a:srgbClr val="009A3E"/>
                </a:solidFill>
              </a:rPr>
              <a:t>sebep olmamış oluruz.</a:t>
            </a:r>
          </a:p>
        </p:txBody>
      </p:sp>
      <p:sp>
        <p:nvSpPr>
          <p:cNvPr id="102" name="Oval 101"/>
          <p:cNvSpPr/>
          <p:nvPr/>
        </p:nvSpPr>
        <p:spPr>
          <a:xfrm>
            <a:off x="5196000" y="3713387"/>
            <a:ext cx="1800000" cy="1800000"/>
          </a:xfrm>
          <a:prstGeom prst="ellipse">
            <a:avLst/>
          </a:prstGeom>
          <a:blipFill>
            <a:blip r:embed="rId3"/>
            <a:stretch>
              <a:fillRect l="-23000" r="-11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22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Sağlığımızı</a:t>
            </a:r>
          </a:p>
          <a:p>
            <a:pPr algn="ctr">
              <a:lnSpc>
                <a:spcPct val="150000"/>
              </a:lnSpc>
            </a:pPr>
            <a:r>
              <a:rPr lang="tr-TR" sz="2400" dirty="0">
                <a:solidFill>
                  <a:srgbClr val="009A3E"/>
                </a:solidFill>
              </a:rPr>
              <a:t>koruruz.</a:t>
            </a:r>
          </a:p>
        </p:txBody>
      </p:sp>
      <p:sp>
        <p:nvSpPr>
          <p:cNvPr id="103" name="Oval 102"/>
          <p:cNvSpPr/>
          <p:nvPr/>
        </p:nvSpPr>
        <p:spPr>
          <a:xfrm>
            <a:off x="5196000" y="3713387"/>
            <a:ext cx="1800000" cy="1800000"/>
          </a:xfrm>
          <a:prstGeom prst="ellipse">
            <a:avLst/>
          </a:prstGeom>
          <a:blipFill dpi="0" rotWithShape="1">
            <a:blip r:embed="rId3"/>
            <a:srcRect/>
            <a:stretch>
              <a:fillRect l="-88000" r="-22000" b="-6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42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Hastalıklardan uzak,</a:t>
            </a:r>
          </a:p>
          <a:p>
            <a:pPr algn="ctr">
              <a:lnSpc>
                <a:spcPct val="150000"/>
              </a:lnSpc>
            </a:pPr>
            <a:r>
              <a:rPr lang="tr-TR" sz="2400" dirty="0">
                <a:solidFill>
                  <a:srgbClr val="009A3E"/>
                </a:solidFill>
              </a:rPr>
              <a:t>rahat bir hayat yaşarız.</a:t>
            </a:r>
          </a:p>
        </p:txBody>
      </p:sp>
      <p:sp>
        <p:nvSpPr>
          <p:cNvPr id="103" name="Oval 102"/>
          <p:cNvSpPr/>
          <p:nvPr/>
        </p:nvSpPr>
        <p:spPr>
          <a:xfrm>
            <a:off x="5196000" y="3713387"/>
            <a:ext cx="1800000" cy="1800000"/>
          </a:xfrm>
          <a:prstGeom prst="ellipse">
            <a:avLst/>
          </a:prstGeom>
          <a:blipFill dpi="0" rotWithShape="1">
            <a:blip r:embed="rId3"/>
            <a:srcRect/>
            <a:stretch>
              <a:fillRect l="-30000" r="-55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02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Kimseye</a:t>
            </a:r>
          </a:p>
          <a:p>
            <a:pPr algn="ctr">
              <a:lnSpc>
                <a:spcPct val="150000"/>
              </a:lnSpc>
            </a:pPr>
            <a:r>
              <a:rPr lang="tr-TR" sz="2400" dirty="0">
                <a:solidFill>
                  <a:srgbClr val="009A3E"/>
                </a:solidFill>
              </a:rPr>
              <a:t>yük olmayız.</a:t>
            </a:r>
          </a:p>
        </p:txBody>
      </p:sp>
      <p:sp>
        <p:nvSpPr>
          <p:cNvPr id="103" name="Oval 102"/>
          <p:cNvSpPr/>
          <p:nvPr/>
        </p:nvSpPr>
        <p:spPr>
          <a:xfrm>
            <a:off x="5196000" y="3713387"/>
            <a:ext cx="1800000" cy="1800000"/>
          </a:xfrm>
          <a:prstGeom prst="ellipse">
            <a:avLst/>
          </a:prstGeom>
          <a:blipFill dpi="0" rotWithShape="1">
            <a:blip r:embed="rId4"/>
            <a:srcRect/>
            <a:stretch>
              <a:fillRect l="-5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4501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Paramız</a:t>
            </a:r>
          </a:p>
          <a:p>
            <a:pPr algn="ctr">
              <a:lnSpc>
                <a:spcPct val="150000"/>
              </a:lnSpc>
            </a:pPr>
            <a:r>
              <a:rPr lang="tr-TR" sz="2400" dirty="0">
                <a:solidFill>
                  <a:srgbClr val="009A3E"/>
                </a:solidFill>
              </a:rPr>
              <a:t>cebimizde kalır.</a:t>
            </a:r>
          </a:p>
        </p:txBody>
      </p:sp>
      <p:sp>
        <p:nvSpPr>
          <p:cNvPr id="103" name="Oval 102"/>
          <p:cNvSpPr/>
          <p:nvPr/>
        </p:nvSpPr>
        <p:spPr>
          <a:xfrm>
            <a:off x="5196000" y="3713387"/>
            <a:ext cx="1800000" cy="1800000"/>
          </a:xfrm>
          <a:prstGeom prst="ellipse">
            <a:avLst/>
          </a:prstGeom>
          <a:blipFill dpi="0" rotWithShape="1">
            <a:blip r:embed="rId3"/>
            <a:srcRect/>
            <a:stretch>
              <a:fillRect l="-61000" t="-49000" r="-27000" b="-60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00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4514377" cy="830997"/>
          </a:xfrm>
          <a:prstGeom prst="rect">
            <a:avLst/>
          </a:prstGeom>
          <a:noFill/>
        </p:spPr>
        <p:txBody>
          <a:bodyPr wrap="none" rtlCol="0">
            <a:spAutoFit/>
          </a:bodyPr>
          <a:lstStyle/>
          <a:p>
            <a:r>
              <a:rPr lang="tr-TR" sz="4800" b="1" dirty="0">
                <a:solidFill>
                  <a:srgbClr val="E61F4F"/>
                </a:solidFill>
              </a:rPr>
              <a:t>Bağımlılık Nedir?</a:t>
            </a:r>
          </a:p>
        </p:txBody>
      </p:sp>
      <p:sp>
        <p:nvSpPr>
          <p:cNvPr id="2111" name="Metin kutusu 2110"/>
          <p:cNvSpPr txBox="1"/>
          <p:nvPr/>
        </p:nvSpPr>
        <p:spPr>
          <a:xfrm>
            <a:off x="944915" y="1401192"/>
            <a:ext cx="4866973" cy="400110"/>
          </a:xfrm>
          <a:prstGeom prst="rect">
            <a:avLst/>
          </a:prstGeom>
          <a:noFill/>
        </p:spPr>
        <p:txBody>
          <a:bodyPr wrap="none" rtlCol="0">
            <a:spAutoFit/>
          </a:bodyPr>
          <a:lstStyle/>
          <a:p>
            <a:r>
              <a:rPr lang="tr-TR" sz="2000" b="1" dirty="0">
                <a:solidFill>
                  <a:schemeClr val="tx1">
                    <a:lumMod val="65000"/>
                    <a:lumOff val="35000"/>
                  </a:schemeClr>
                </a:solidFill>
              </a:rPr>
              <a:t>Bağımlılık </a:t>
            </a:r>
            <a:r>
              <a:rPr lang="tr-TR" sz="2000" dirty="0">
                <a:solidFill>
                  <a:schemeClr val="tx1">
                    <a:lumMod val="65000"/>
                    <a:lumOff val="35000"/>
                  </a:schemeClr>
                </a:solidFill>
              </a:rPr>
              <a:t>kişinin bir şeye aşırı bağlanmasıdır.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Line 5"/>
          <p:cNvSpPr>
            <a:spLocks noChangeShapeType="1"/>
          </p:cNvSpPr>
          <p:nvPr/>
        </p:nvSpPr>
        <p:spPr bwMode="auto">
          <a:xfrm>
            <a:off x="759102" y="1608940"/>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4915" y="2007246"/>
            <a:ext cx="5169749" cy="1015663"/>
          </a:xfrm>
          <a:prstGeom prst="rect">
            <a:avLst/>
          </a:prstGeom>
          <a:noFill/>
        </p:spPr>
        <p:txBody>
          <a:bodyPr wrap="none" rtlCol="0">
            <a:spAutoFit/>
          </a:bodyPr>
          <a:lstStyle/>
          <a:p>
            <a:r>
              <a:rPr lang="tr-TR" sz="2000" b="1" dirty="0">
                <a:solidFill>
                  <a:schemeClr val="tx1">
                    <a:lumMod val="65000"/>
                    <a:lumOff val="35000"/>
                  </a:schemeClr>
                </a:solidFill>
              </a:rPr>
              <a:t>Tütün bağımlılığı </a:t>
            </a:r>
            <a:r>
              <a:rPr lang="tr-TR" sz="2000" dirty="0">
                <a:solidFill>
                  <a:schemeClr val="tx1">
                    <a:lumMod val="65000"/>
                    <a:lumOff val="35000"/>
                  </a:schemeClr>
                </a:solidFill>
              </a:rPr>
              <a:t>ise, kullanmanın zararlı olduğu</a:t>
            </a:r>
          </a:p>
          <a:p>
            <a:r>
              <a:rPr lang="tr-TR" sz="2000" dirty="0">
                <a:solidFill>
                  <a:schemeClr val="tx1">
                    <a:lumMod val="65000"/>
                    <a:lumOff val="35000"/>
                  </a:schemeClr>
                </a:solidFill>
              </a:rPr>
              <a:t>bilinse bile tütün ürünlerini kullanmayı</a:t>
            </a:r>
          </a:p>
          <a:p>
            <a:r>
              <a:rPr lang="tr-TR" sz="2000" dirty="0">
                <a:solidFill>
                  <a:schemeClr val="tx1">
                    <a:lumMod val="65000"/>
                    <a:lumOff val="35000"/>
                  </a:schemeClr>
                </a:solidFill>
              </a:rPr>
              <a:t>bırakamamaktır.</a:t>
            </a:r>
          </a:p>
        </p:txBody>
      </p:sp>
      <p:sp>
        <p:nvSpPr>
          <p:cNvPr id="84" name="Line 5"/>
          <p:cNvSpPr>
            <a:spLocks noChangeShapeType="1"/>
          </p:cNvSpPr>
          <p:nvPr/>
        </p:nvSpPr>
        <p:spPr bwMode="auto">
          <a:xfrm>
            <a:off x="759102" y="2214994"/>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a16="http://schemas.microsoft.com/office/drawing/2014/main" id="{723517FD-485B-BB4B-B460-641F3193E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944" y="1801302"/>
            <a:ext cx="5635107" cy="3381064"/>
          </a:xfrm>
          <a:prstGeom prst="rect">
            <a:avLst/>
          </a:prstGeom>
        </p:spPr>
      </p:pic>
    </p:spTree>
    <p:extLst>
      <p:ext uri="{BB962C8B-B14F-4D97-AF65-F5344CB8AC3E}">
        <p14:creationId xmlns:p14="http://schemas.microsoft.com/office/powerpoint/2010/main" val="450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103"/>
                                        </p:tgtEl>
                                        <p:attrNameLst>
                                          <p:attrName>style.visibility</p:attrName>
                                        </p:attrNameLst>
                                      </p:cBhvr>
                                      <p:to>
                                        <p:strVal val="visible"/>
                                      </p:to>
                                    </p:set>
                                    <p:animEffect transition="in" filter="fade">
                                      <p:cBhvr>
                                        <p:cTn id="20" dur="250"/>
                                        <p:tgtEl>
                                          <p:spTgt spid="210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11"/>
                                        </p:tgtEl>
                                        <p:attrNameLst>
                                          <p:attrName>style.visibility</p:attrName>
                                        </p:attrNameLst>
                                      </p:cBhvr>
                                      <p:to>
                                        <p:strVal val="visible"/>
                                      </p:to>
                                    </p:set>
                                    <p:animEffect transition="in" filter="fade">
                                      <p:cBhvr>
                                        <p:cTn id="24" dur="250"/>
                                        <p:tgtEl>
                                          <p:spTgt spid="21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250"/>
                                        <p:tgtEl>
                                          <p:spTgt spid="84"/>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111" grpId="0"/>
      <p:bldP spid="5" grpId="0" animBg="1"/>
      <p:bldP spid="83" grpId="0"/>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Uzun ve sağlıklı</a:t>
            </a:r>
          </a:p>
          <a:p>
            <a:pPr algn="ctr">
              <a:lnSpc>
                <a:spcPct val="150000"/>
              </a:lnSpc>
            </a:pPr>
            <a:r>
              <a:rPr lang="tr-TR" sz="2400" dirty="0">
                <a:solidFill>
                  <a:srgbClr val="009A3E"/>
                </a:solidFill>
              </a:rPr>
              <a:t>bir hayat süreriz.</a:t>
            </a:r>
          </a:p>
        </p:txBody>
      </p:sp>
      <p:sp>
        <p:nvSpPr>
          <p:cNvPr id="103" name="Oval 102"/>
          <p:cNvSpPr/>
          <p:nvPr/>
        </p:nvSpPr>
        <p:spPr>
          <a:xfrm>
            <a:off x="5196000" y="3713768"/>
            <a:ext cx="1800000" cy="1800000"/>
          </a:xfrm>
          <a:prstGeom prst="ellipse">
            <a:avLst/>
          </a:prstGeom>
          <a:blipFill dpi="0" rotWithShape="1">
            <a:blip r:embed="rId3"/>
            <a:srcRect/>
            <a:stretch>
              <a:fillRect r="-6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60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Sevdiklerimize zarar</a:t>
            </a:r>
          </a:p>
          <a:p>
            <a:pPr algn="ctr">
              <a:lnSpc>
                <a:spcPct val="150000"/>
              </a:lnSpc>
            </a:pPr>
            <a:r>
              <a:rPr lang="tr-TR" sz="2400" dirty="0">
                <a:solidFill>
                  <a:srgbClr val="009A3E"/>
                </a:solidFill>
              </a:rPr>
              <a:t>vermemiş oluruz.</a:t>
            </a:r>
          </a:p>
        </p:txBody>
      </p:sp>
      <p:sp>
        <p:nvSpPr>
          <p:cNvPr id="103" name="Oval 102"/>
          <p:cNvSpPr/>
          <p:nvPr/>
        </p:nvSpPr>
        <p:spPr>
          <a:xfrm>
            <a:off x="5196000" y="3713387"/>
            <a:ext cx="1800000" cy="1800000"/>
          </a:xfrm>
          <a:prstGeom prst="ellipse">
            <a:avLst/>
          </a:prstGeom>
          <a:blipFill dpi="0" rotWithShape="1">
            <a:blip r:embed="rId3"/>
            <a:srcRect/>
            <a:stretch>
              <a:fillRect l="-27000" r="-3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88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0" y="4235436"/>
            <a:ext cx="12192000" cy="936758"/>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61F4F"/>
              </a:solidFill>
            </a:endParaRPr>
          </a:p>
        </p:txBody>
      </p:sp>
      <p:sp>
        <p:nvSpPr>
          <p:cNvPr id="121" name="Metin kutusu 120"/>
          <p:cNvSpPr txBox="1"/>
          <p:nvPr/>
        </p:nvSpPr>
        <p:spPr>
          <a:xfrm>
            <a:off x="8162545" y="4330622"/>
            <a:ext cx="3455216" cy="707886"/>
          </a:xfrm>
          <a:prstGeom prst="rect">
            <a:avLst/>
          </a:prstGeom>
          <a:noFill/>
        </p:spPr>
        <p:txBody>
          <a:bodyPr wrap="square" rtlCol="0">
            <a:spAutoFit/>
          </a:bodyPr>
          <a:lstStyle/>
          <a:p>
            <a:r>
              <a:rPr lang="tr-TR" sz="4000" b="1" dirty="0">
                <a:solidFill>
                  <a:schemeClr val="bg1"/>
                </a:solidFill>
              </a:rPr>
              <a:t>Teşekkür ederiz</a:t>
            </a:r>
          </a:p>
        </p:txBody>
      </p:sp>
      <p:grpSp>
        <p:nvGrpSpPr>
          <p:cNvPr id="142" name="Grup 141"/>
          <p:cNvGrpSpPr/>
          <p:nvPr/>
        </p:nvGrpSpPr>
        <p:grpSpPr>
          <a:xfrm>
            <a:off x="243459" y="116675"/>
            <a:ext cx="4346333" cy="3455205"/>
            <a:chOff x="360560" y="218649"/>
            <a:chExt cx="5339965" cy="4245114"/>
          </a:xfrm>
        </p:grpSpPr>
        <p:sp>
          <p:nvSpPr>
            <p:cNvPr id="143" name="Metin kutusu 142"/>
            <p:cNvSpPr txBox="1"/>
            <p:nvPr/>
          </p:nvSpPr>
          <p:spPr>
            <a:xfrm>
              <a:off x="439738" y="218649"/>
              <a:ext cx="4027964" cy="1020975"/>
            </a:xfrm>
            <a:prstGeom prst="rect">
              <a:avLst/>
            </a:prstGeom>
            <a:noFill/>
          </p:spPr>
          <p:txBody>
            <a:bodyPr wrap="none" rtlCol="0">
              <a:spAutoFit/>
            </a:bodyPr>
            <a:lstStyle/>
            <a:p>
              <a:r>
                <a:rPr lang="tr-TR" sz="4800" b="1" dirty="0">
                  <a:solidFill>
                    <a:srgbClr val="936037"/>
                  </a:solidFill>
                </a:rPr>
                <a:t>SİGARADAN</a:t>
              </a:r>
            </a:p>
          </p:txBody>
        </p:sp>
        <p:sp>
          <p:nvSpPr>
            <p:cNvPr id="144" name="Metin kutusu 143"/>
            <p:cNvSpPr txBox="1"/>
            <p:nvPr/>
          </p:nvSpPr>
          <p:spPr>
            <a:xfrm>
              <a:off x="360560" y="650663"/>
              <a:ext cx="4929049" cy="2193204"/>
            </a:xfrm>
            <a:prstGeom prst="rect">
              <a:avLst/>
            </a:prstGeom>
            <a:noFill/>
          </p:spPr>
          <p:txBody>
            <a:bodyPr wrap="square" rtlCol="0">
              <a:spAutoFit/>
            </a:bodyPr>
            <a:lstStyle/>
            <a:p>
              <a:r>
                <a:rPr lang="tr-TR" sz="10900" b="1" dirty="0">
                  <a:solidFill>
                    <a:srgbClr val="231F20"/>
                  </a:solidFill>
                </a:rPr>
                <a:t>UZAK</a:t>
              </a:r>
            </a:p>
          </p:txBody>
        </p:sp>
        <p:sp>
          <p:nvSpPr>
            <p:cNvPr id="145" name="Metin kutusu 144"/>
            <p:cNvSpPr txBox="1"/>
            <p:nvPr/>
          </p:nvSpPr>
          <p:spPr>
            <a:xfrm>
              <a:off x="378958" y="1797885"/>
              <a:ext cx="5321567" cy="2665878"/>
            </a:xfrm>
            <a:prstGeom prst="rect">
              <a:avLst/>
            </a:prstGeom>
            <a:noFill/>
          </p:spPr>
          <p:txBody>
            <a:bodyPr wrap="square" rtlCol="0">
              <a:spAutoFit/>
            </a:bodyPr>
            <a:lstStyle/>
            <a:p>
              <a:r>
                <a:rPr lang="tr-TR" sz="13500" b="1" dirty="0">
                  <a:solidFill>
                    <a:srgbClr val="231F20"/>
                  </a:solidFill>
                </a:rPr>
                <a:t>DUR</a:t>
              </a:r>
            </a:p>
          </p:txBody>
        </p:sp>
      </p:grpSp>
      <p:pic>
        <p:nvPicPr>
          <p:cNvPr id="146" name="Resim 145"/>
          <p:cNvPicPr>
            <a:picLocks noChangeAspect="1"/>
          </p:cNvPicPr>
          <p:nvPr/>
        </p:nvPicPr>
        <p:blipFill>
          <a:blip r:embed="rId4"/>
          <a:stretch>
            <a:fillRect/>
          </a:stretch>
        </p:blipFill>
        <p:spPr>
          <a:xfrm>
            <a:off x="466725" y="3170870"/>
            <a:ext cx="749559" cy="749559"/>
          </a:xfrm>
          <a:prstGeom prst="rect">
            <a:avLst/>
          </a:prstGeom>
        </p:spPr>
      </p:pic>
      <p:pic>
        <p:nvPicPr>
          <p:cNvPr id="147" name="Resim 146"/>
          <p:cNvPicPr>
            <a:picLocks noChangeAspect="1"/>
          </p:cNvPicPr>
          <p:nvPr/>
        </p:nvPicPr>
        <p:blipFill>
          <a:blip r:embed="rId5"/>
          <a:stretch>
            <a:fillRect/>
          </a:stretch>
        </p:blipFill>
        <p:spPr>
          <a:xfrm>
            <a:off x="1281021" y="3177155"/>
            <a:ext cx="749559" cy="749559"/>
          </a:xfrm>
          <a:prstGeom prst="rect">
            <a:avLst/>
          </a:prstGeom>
        </p:spPr>
      </p:pic>
      <p:pic>
        <p:nvPicPr>
          <p:cNvPr id="148" name="Resim 147"/>
          <p:cNvPicPr>
            <a:picLocks noChangeAspect="1"/>
          </p:cNvPicPr>
          <p:nvPr/>
        </p:nvPicPr>
        <p:blipFill>
          <a:blip r:embed="rId6"/>
          <a:stretch>
            <a:fillRect/>
          </a:stretch>
        </p:blipFill>
        <p:spPr>
          <a:xfrm>
            <a:off x="2095317" y="3169765"/>
            <a:ext cx="749559" cy="749559"/>
          </a:xfrm>
          <a:prstGeom prst="rect">
            <a:avLst/>
          </a:prstGeom>
        </p:spPr>
      </p:pic>
      <p:pic>
        <p:nvPicPr>
          <p:cNvPr id="149" name="Resim 148"/>
          <p:cNvPicPr>
            <a:picLocks noChangeAspect="1"/>
          </p:cNvPicPr>
          <p:nvPr/>
        </p:nvPicPr>
        <p:blipFill>
          <a:blip r:embed="rId7"/>
          <a:stretch>
            <a:fillRect/>
          </a:stretch>
        </p:blipFill>
        <p:spPr>
          <a:xfrm>
            <a:off x="2909613" y="3169764"/>
            <a:ext cx="749559" cy="749559"/>
          </a:xfrm>
          <a:prstGeom prst="rect">
            <a:avLst/>
          </a:prstGeom>
        </p:spPr>
      </p:pic>
      <p:pic>
        <p:nvPicPr>
          <p:cNvPr id="119" name="Resim 118"/>
          <p:cNvPicPr>
            <a:picLocks noChangeAspect="1"/>
          </p:cNvPicPr>
          <p:nvPr/>
        </p:nvPicPr>
        <p:blipFill>
          <a:blip r:embed="rId8"/>
          <a:stretch>
            <a:fillRect/>
          </a:stretch>
        </p:blipFill>
        <p:spPr>
          <a:xfrm>
            <a:off x="546175" y="3246864"/>
            <a:ext cx="549126" cy="610140"/>
          </a:xfrm>
          <a:prstGeom prst="rect">
            <a:avLst/>
          </a:prstGeom>
        </p:spPr>
      </p:pic>
      <p:pic>
        <p:nvPicPr>
          <p:cNvPr id="120" name="Resim 119"/>
          <p:cNvPicPr>
            <a:picLocks noChangeAspect="1"/>
          </p:cNvPicPr>
          <p:nvPr/>
        </p:nvPicPr>
        <p:blipFill>
          <a:blip r:embed="rId8"/>
          <a:stretch>
            <a:fillRect/>
          </a:stretch>
        </p:blipFill>
        <p:spPr>
          <a:xfrm>
            <a:off x="1381237" y="3246864"/>
            <a:ext cx="549126" cy="610140"/>
          </a:xfrm>
          <a:prstGeom prst="rect">
            <a:avLst/>
          </a:prstGeom>
        </p:spPr>
      </p:pic>
      <p:pic>
        <p:nvPicPr>
          <p:cNvPr id="122" name="Resim 121"/>
          <p:cNvPicPr>
            <a:picLocks noChangeAspect="1"/>
          </p:cNvPicPr>
          <p:nvPr/>
        </p:nvPicPr>
        <p:blipFill>
          <a:blip r:embed="rId8"/>
          <a:stretch>
            <a:fillRect/>
          </a:stretch>
        </p:blipFill>
        <p:spPr>
          <a:xfrm>
            <a:off x="2203525" y="3246864"/>
            <a:ext cx="549126" cy="610140"/>
          </a:xfrm>
          <a:prstGeom prst="rect">
            <a:avLst/>
          </a:prstGeom>
        </p:spPr>
      </p:pic>
      <p:pic>
        <p:nvPicPr>
          <p:cNvPr id="123" name="Resim 122"/>
          <p:cNvPicPr>
            <a:picLocks noChangeAspect="1"/>
          </p:cNvPicPr>
          <p:nvPr/>
        </p:nvPicPr>
        <p:blipFill>
          <a:blip r:embed="rId8"/>
          <a:stretch>
            <a:fillRect/>
          </a:stretch>
        </p:blipFill>
        <p:spPr>
          <a:xfrm>
            <a:off x="3009636" y="3246864"/>
            <a:ext cx="549126" cy="610140"/>
          </a:xfrm>
          <a:prstGeom prst="rect">
            <a:avLst/>
          </a:prstGeom>
        </p:spPr>
      </p:pic>
      <p:pic>
        <p:nvPicPr>
          <p:cNvPr id="19" name="Resim 18">
            <a:extLst>
              <a:ext uri="{FF2B5EF4-FFF2-40B4-BE49-F238E27FC236}">
                <a16:creationId xmlns:a16="http://schemas.microsoft.com/office/drawing/2014/main" id="{FB63464B-E3B0-1F45-B181-5C19D918E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4445" y="5500367"/>
            <a:ext cx="4860636" cy="819727"/>
          </a:xfrm>
          <a:prstGeom prst="rect">
            <a:avLst/>
          </a:prstGeom>
        </p:spPr>
      </p:pic>
      <p:pic>
        <p:nvPicPr>
          <p:cNvPr id="20" name="Resim 19">
            <a:extLst>
              <a:ext uri="{FF2B5EF4-FFF2-40B4-BE49-F238E27FC236}">
                <a16:creationId xmlns:a16="http://schemas.microsoft.com/office/drawing/2014/main" id="{0BD84478-9107-D742-B979-D4E8D11464BE}"/>
              </a:ext>
            </a:extLst>
          </p:cNvPr>
          <p:cNvPicPr>
            <a:picLocks noChangeAspect="1"/>
          </p:cNvPicPr>
          <p:nvPr/>
        </p:nvPicPr>
        <p:blipFill>
          <a:blip r:embed="rId10"/>
          <a:stretch>
            <a:fillRect/>
          </a:stretch>
        </p:blipFill>
        <p:spPr>
          <a:xfrm>
            <a:off x="7663513" y="1769446"/>
            <a:ext cx="3622500" cy="821771"/>
          </a:xfrm>
          <a:prstGeom prst="rect">
            <a:avLst/>
          </a:prstGeom>
        </p:spPr>
      </p:pic>
    </p:spTree>
    <p:extLst>
      <p:ext uri="{BB962C8B-B14F-4D97-AF65-F5344CB8AC3E}">
        <p14:creationId xmlns:p14="http://schemas.microsoft.com/office/powerpoint/2010/main" val="37618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250"/>
                                        <p:tgtEl>
                                          <p:spTgt spid="1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250"/>
                                        <p:tgtEl>
                                          <p:spTgt spid="142"/>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p:cTn id="20" dur="150" fill="hold"/>
                                        <p:tgtEl>
                                          <p:spTgt spid="146"/>
                                        </p:tgtEl>
                                        <p:attrNameLst>
                                          <p:attrName>ppt_w</p:attrName>
                                        </p:attrNameLst>
                                      </p:cBhvr>
                                      <p:tavLst>
                                        <p:tav tm="0">
                                          <p:val>
                                            <p:fltVal val="0"/>
                                          </p:val>
                                        </p:tav>
                                        <p:tav tm="100000">
                                          <p:val>
                                            <p:strVal val="#ppt_w"/>
                                          </p:val>
                                        </p:tav>
                                      </p:tavLst>
                                    </p:anim>
                                    <p:anim calcmode="lin" valueType="num">
                                      <p:cBhvr>
                                        <p:cTn id="21" dur="150" fill="hold"/>
                                        <p:tgtEl>
                                          <p:spTgt spid="146"/>
                                        </p:tgtEl>
                                        <p:attrNameLst>
                                          <p:attrName>ppt_h</p:attrName>
                                        </p:attrNameLst>
                                      </p:cBhvr>
                                      <p:tavLst>
                                        <p:tav tm="0">
                                          <p:val>
                                            <p:fltVal val="0"/>
                                          </p:val>
                                        </p:tav>
                                        <p:tav tm="100000">
                                          <p:val>
                                            <p:strVal val="#ppt_h"/>
                                          </p:val>
                                        </p:tav>
                                      </p:tavLst>
                                    </p:anim>
                                    <p:animEffect transition="in" filter="fade">
                                      <p:cBhvr>
                                        <p:cTn id="22" dur="150"/>
                                        <p:tgtEl>
                                          <p:spTgt spid="146"/>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p:cTn id="26" dur="150" fill="hold"/>
                                        <p:tgtEl>
                                          <p:spTgt spid="147"/>
                                        </p:tgtEl>
                                        <p:attrNameLst>
                                          <p:attrName>ppt_w</p:attrName>
                                        </p:attrNameLst>
                                      </p:cBhvr>
                                      <p:tavLst>
                                        <p:tav tm="0">
                                          <p:val>
                                            <p:fltVal val="0"/>
                                          </p:val>
                                        </p:tav>
                                        <p:tav tm="100000">
                                          <p:val>
                                            <p:strVal val="#ppt_w"/>
                                          </p:val>
                                        </p:tav>
                                      </p:tavLst>
                                    </p:anim>
                                    <p:anim calcmode="lin" valueType="num">
                                      <p:cBhvr>
                                        <p:cTn id="27" dur="150" fill="hold"/>
                                        <p:tgtEl>
                                          <p:spTgt spid="147"/>
                                        </p:tgtEl>
                                        <p:attrNameLst>
                                          <p:attrName>ppt_h</p:attrName>
                                        </p:attrNameLst>
                                      </p:cBhvr>
                                      <p:tavLst>
                                        <p:tav tm="0">
                                          <p:val>
                                            <p:fltVal val="0"/>
                                          </p:val>
                                        </p:tav>
                                        <p:tav tm="100000">
                                          <p:val>
                                            <p:strVal val="#ppt_h"/>
                                          </p:val>
                                        </p:tav>
                                      </p:tavLst>
                                    </p:anim>
                                    <p:animEffect transition="in" filter="fade">
                                      <p:cBhvr>
                                        <p:cTn id="28" dur="150"/>
                                        <p:tgtEl>
                                          <p:spTgt spid="147"/>
                                        </p:tgtEl>
                                      </p:cBhvr>
                                    </p:animEffect>
                                  </p:childTnLst>
                                </p:cTn>
                              </p:par>
                            </p:childTnLst>
                          </p:cTn>
                        </p:par>
                        <p:par>
                          <p:cTn id="29" fill="hold">
                            <p:stCondLst>
                              <p:cond delay="1050"/>
                            </p:stCondLst>
                            <p:childTnLst>
                              <p:par>
                                <p:cTn id="30" presetID="53" presetClass="entr" presetSubtype="16" fill="hold" nodeType="after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p:cTn id="32" dur="150" fill="hold"/>
                                        <p:tgtEl>
                                          <p:spTgt spid="148"/>
                                        </p:tgtEl>
                                        <p:attrNameLst>
                                          <p:attrName>ppt_w</p:attrName>
                                        </p:attrNameLst>
                                      </p:cBhvr>
                                      <p:tavLst>
                                        <p:tav tm="0">
                                          <p:val>
                                            <p:fltVal val="0"/>
                                          </p:val>
                                        </p:tav>
                                        <p:tav tm="100000">
                                          <p:val>
                                            <p:strVal val="#ppt_w"/>
                                          </p:val>
                                        </p:tav>
                                      </p:tavLst>
                                    </p:anim>
                                    <p:anim calcmode="lin" valueType="num">
                                      <p:cBhvr>
                                        <p:cTn id="33" dur="150" fill="hold"/>
                                        <p:tgtEl>
                                          <p:spTgt spid="148"/>
                                        </p:tgtEl>
                                        <p:attrNameLst>
                                          <p:attrName>ppt_h</p:attrName>
                                        </p:attrNameLst>
                                      </p:cBhvr>
                                      <p:tavLst>
                                        <p:tav tm="0">
                                          <p:val>
                                            <p:fltVal val="0"/>
                                          </p:val>
                                        </p:tav>
                                        <p:tav tm="100000">
                                          <p:val>
                                            <p:strVal val="#ppt_h"/>
                                          </p:val>
                                        </p:tav>
                                      </p:tavLst>
                                    </p:anim>
                                    <p:animEffect transition="in" filter="fade">
                                      <p:cBhvr>
                                        <p:cTn id="34" dur="150"/>
                                        <p:tgtEl>
                                          <p:spTgt spid="148"/>
                                        </p:tgtEl>
                                      </p:cBhvr>
                                    </p:animEffect>
                                  </p:childTnLst>
                                </p:cTn>
                              </p:par>
                            </p:childTnLst>
                          </p:cTn>
                        </p:par>
                        <p:par>
                          <p:cTn id="35" fill="hold">
                            <p:stCondLst>
                              <p:cond delay="1200"/>
                            </p:stCondLst>
                            <p:childTnLst>
                              <p:par>
                                <p:cTn id="36" presetID="53" presetClass="entr" presetSubtype="16" fill="hold" nodeType="afterEffect">
                                  <p:stCondLst>
                                    <p:cond delay="0"/>
                                  </p:stCondLst>
                                  <p:childTnLst>
                                    <p:set>
                                      <p:cBhvr>
                                        <p:cTn id="37" dur="1" fill="hold">
                                          <p:stCondLst>
                                            <p:cond delay="0"/>
                                          </p:stCondLst>
                                        </p:cTn>
                                        <p:tgtEl>
                                          <p:spTgt spid="149"/>
                                        </p:tgtEl>
                                        <p:attrNameLst>
                                          <p:attrName>style.visibility</p:attrName>
                                        </p:attrNameLst>
                                      </p:cBhvr>
                                      <p:to>
                                        <p:strVal val="visible"/>
                                      </p:to>
                                    </p:set>
                                    <p:anim calcmode="lin" valueType="num">
                                      <p:cBhvr>
                                        <p:cTn id="38" dur="150" fill="hold"/>
                                        <p:tgtEl>
                                          <p:spTgt spid="149"/>
                                        </p:tgtEl>
                                        <p:attrNameLst>
                                          <p:attrName>ppt_w</p:attrName>
                                        </p:attrNameLst>
                                      </p:cBhvr>
                                      <p:tavLst>
                                        <p:tav tm="0">
                                          <p:val>
                                            <p:fltVal val="0"/>
                                          </p:val>
                                        </p:tav>
                                        <p:tav tm="100000">
                                          <p:val>
                                            <p:strVal val="#ppt_w"/>
                                          </p:val>
                                        </p:tav>
                                      </p:tavLst>
                                    </p:anim>
                                    <p:anim calcmode="lin" valueType="num">
                                      <p:cBhvr>
                                        <p:cTn id="39" dur="150" fill="hold"/>
                                        <p:tgtEl>
                                          <p:spTgt spid="149"/>
                                        </p:tgtEl>
                                        <p:attrNameLst>
                                          <p:attrName>ppt_h</p:attrName>
                                        </p:attrNameLst>
                                      </p:cBhvr>
                                      <p:tavLst>
                                        <p:tav tm="0">
                                          <p:val>
                                            <p:fltVal val="0"/>
                                          </p:val>
                                        </p:tav>
                                        <p:tav tm="100000">
                                          <p:val>
                                            <p:strVal val="#ppt_h"/>
                                          </p:val>
                                        </p:tav>
                                      </p:tavLst>
                                    </p:anim>
                                    <p:animEffect transition="in" filter="fade">
                                      <p:cBhvr>
                                        <p:cTn id="40" dur="150"/>
                                        <p:tgtEl>
                                          <p:spTgt spid="149"/>
                                        </p:tgtEl>
                                      </p:cBhvr>
                                    </p:animEffect>
                                  </p:childTnLst>
                                </p:cTn>
                              </p:par>
                            </p:childTnLst>
                          </p:cTn>
                        </p:par>
                        <p:par>
                          <p:cTn id="41" fill="hold">
                            <p:stCondLst>
                              <p:cond delay="1350"/>
                            </p:stCondLst>
                            <p:childTnLst>
                              <p:par>
                                <p:cTn id="42" presetID="10" presetClass="entr" presetSubtype="0"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250"/>
                                        <p:tgtEl>
                                          <p:spTgt spid="119"/>
                                        </p:tgtEl>
                                      </p:cBhvr>
                                    </p:animEffect>
                                  </p:childTnLst>
                                </p:cTn>
                              </p:par>
                            </p:childTnLst>
                          </p:cTn>
                        </p:par>
                        <p:par>
                          <p:cTn id="45" fill="hold">
                            <p:stCondLst>
                              <p:cond delay="1600"/>
                            </p:stCondLst>
                            <p:childTnLst>
                              <p:par>
                                <p:cTn id="46" presetID="10" presetClass="entr" presetSubtype="0" fill="hold" nodeType="after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250"/>
                                        <p:tgtEl>
                                          <p:spTgt spid="120"/>
                                        </p:tgtEl>
                                      </p:cBhvr>
                                    </p:animEffect>
                                  </p:childTnLst>
                                </p:cTn>
                              </p:par>
                            </p:childTnLst>
                          </p:cTn>
                        </p:par>
                        <p:par>
                          <p:cTn id="49" fill="hold">
                            <p:stCondLst>
                              <p:cond delay="1850"/>
                            </p:stCondLst>
                            <p:childTnLst>
                              <p:par>
                                <p:cTn id="50" presetID="10" presetClass="entr" presetSubtype="0" fill="hold"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250"/>
                                        <p:tgtEl>
                                          <p:spTgt spid="122"/>
                                        </p:tgtEl>
                                      </p:cBhvr>
                                    </p:animEffect>
                                  </p:childTnLst>
                                </p:cTn>
                              </p:par>
                            </p:childTnLst>
                          </p:cTn>
                        </p:par>
                        <p:par>
                          <p:cTn id="53" fill="hold">
                            <p:stCondLst>
                              <p:cond delay="2100"/>
                            </p:stCondLst>
                            <p:childTnLst>
                              <p:par>
                                <p:cTn id="54" presetID="10" presetClass="entr" presetSubtype="0" fill="hold" nodeType="after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882927" y="568325"/>
            <a:ext cx="6426183" cy="830997"/>
          </a:xfrm>
          <a:prstGeom prst="rect">
            <a:avLst/>
          </a:prstGeom>
          <a:noFill/>
        </p:spPr>
        <p:txBody>
          <a:bodyPr wrap="none" rtlCol="0">
            <a:spAutoFit/>
          </a:bodyPr>
          <a:lstStyle/>
          <a:p>
            <a:pPr algn="ctr"/>
            <a:r>
              <a:rPr lang="tr-TR" sz="4800" b="1" dirty="0">
                <a:solidFill>
                  <a:srgbClr val="E61F4F"/>
                </a:solidFill>
              </a:rPr>
              <a:t>Tütün Ürünleri Nelerdir?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2073990" y="2165902"/>
            <a:ext cx="8044020" cy="1800000"/>
          </a:xfrm>
          <a:prstGeom prst="rect">
            <a:avLst/>
          </a:prstGeom>
        </p:spPr>
      </p:pic>
      <p:sp>
        <p:nvSpPr>
          <p:cNvPr id="2092" name="Freeform 5"/>
          <p:cNvSpPr>
            <a:spLocks/>
          </p:cNvSpPr>
          <p:nvPr/>
        </p:nvSpPr>
        <p:spPr bwMode="auto">
          <a:xfrm>
            <a:off x="588963" y="2997200"/>
            <a:ext cx="11017250" cy="130175"/>
          </a:xfrm>
          <a:custGeom>
            <a:avLst/>
            <a:gdLst>
              <a:gd name="T0" fmla="*/ 2919 w 2935"/>
              <a:gd name="T1" fmla="*/ 32 h 32"/>
              <a:gd name="T2" fmla="*/ 16 w 2935"/>
              <a:gd name="T3" fmla="*/ 32 h 32"/>
              <a:gd name="T4" fmla="*/ 0 w 2935"/>
              <a:gd name="T5" fmla="*/ 16 h 32"/>
              <a:gd name="T6" fmla="*/ 16 w 2935"/>
              <a:gd name="T7" fmla="*/ 0 h 32"/>
              <a:gd name="T8" fmla="*/ 2919 w 2935"/>
              <a:gd name="T9" fmla="*/ 0 h 32"/>
              <a:gd name="T10" fmla="*/ 2935 w 2935"/>
              <a:gd name="T11" fmla="*/ 16 h 32"/>
              <a:gd name="T12" fmla="*/ 2919 w 293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35" h="32">
                <a:moveTo>
                  <a:pt x="2919" y="32"/>
                </a:moveTo>
                <a:cubicBezTo>
                  <a:pt x="16" y="32"/>
                  <a:pt x="16" y="32"/>
                  <a:pt x="16" y="32"/>
                </a:cubicBezTo>
                <a:cubicBezTo>
                  <a:pt x="7" y="32"/>
                  <a:pt x="0" y="25"/>
                  <a:pt x="0" y="16"/>
                </a:cubicBezTo>
                <a:cubicBezTo>
                  <a:pt x="0" y="7"/>
                  <a:pt x="7" y="0"/>
                  <a:pt x="16" y="0"/>
                </a:cubicBezTo>
                <a:cubicBezTo>
                  <a:pt x="2919" y="0"/>
                  <a:pt x="2919" y="0"/>
                  <a:pt x="2919" y="0"/>
                </a:cubicBezTo>
                <a:cubicBezTo>
                  <a:pt x="2927" y="0"/>
                  <a:pt x="2935" y="7"/>
                  <a:pt x="2935" y="16"/>
                </a:cubicBezTo>
                <a:cubicBezTo>
                  <a:pt x="2935" y="25"/>
                  <a:pt x="2927" y="32"/>
                  <a:pt x="2919" y="32"/>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78" name="Grup 77"/>
          <p:cNvGrpSpPr/>
          <p:nvPr/>
        </p:nvGrpSpPr>
        <p:grpSpPr>
          <a:xfrm>
            <a:off x="2165350" y="2252663"/>
            <a:ext cx="1624013" cy="1624012"/>
            <a:chOff x="2165350" y="2252663"/>
            <a:chExt cx="1624013" cy="1624012"/>
          </a:xfrm>
        </p:grpSpPr>
        <p:sp>
          <p:nvSpPr>
            <p:cNvPr id="64" name="Oval 22"/>
            <p:cNvSpPr>
              <a:spLocks noChangeArrowheads="1"/>
            </p:cNvSpPr>
            <p:nvPr/>
          </p:nvSpPr>
          <p:spPr bwMode="auto">
            <a:xfrm>
              <a:off x="2165350" y="2252663"/>
              <a:ext cx="1624013" cy="1624012"/>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0" name="Resim 69"/>
            <p:cNvPicPr>
              <a:picLocks noChangeAspect="1"/>
            </p:cNvPicPr>
            <p:nvPr/>
          </p:nvPicPr>
          <p:blipFill>
            <a:blip r:embed="rId4"/>
            <a:stretch>
              <a:fillRect/>
            </a:stretch>
          </p:blipFill>
          <p:spPr>
            <a:xfrm>
              <a:off x="2543175" y="2467508"/>
              <a:ext cx="832500" cy="1035000"/>
            </a:xfrm>
            <a:prstGeom prst="rect">
              <a:avLst/>
            </a:prstGeom>
          </p:spPr>
        </p:pic>
      </p:grpSp>
      <p:grpSp>
        <p:nvGrpSpPr>
          <p:cNvPr id="77" name="Grup 76"/>
          <p:cNvGrpSpPr/>
          <p:nvPr/>
        </p:nvGrpSpPr>
        <p:grpSpPr>
          <a:xfrm>
            <a:off x="4241800" y="2257425"/>
            <a:ext cx="1625600" cy="1622425"/>
            <a:chOff x="4241800" y="2257425"/>
            <a:chExt cx="1625600" cy="1622425"/>
          </a:xfrm>
        </p:grpSpPr>
        <p:sp>
          <p:nvSpPr>
            <p:cNvPr id="2105" name="Oval 17"/>
            <p:cNvSpPr>
              <a:spLocks noChangeArrowheads="1"/>
            </p:cNvSpPr>
            <p:nvPr/>
          </p:nvSpPr>
          <p:spPr bwMode="auto">
            <a:xfrm>
              <a:off x="4241800" y="2257425"/>
              <a:ext cx="1625600" cy="162242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 name="Resim 70"/>
            <p:cNvPicPr>
              <a:picLocks noChangeAspect="1"/>
            </p:cNvPicPr>
            <p:nvPr/>
          </p:nvPicPr>
          <p:blipFill>
            <a:blip r:embed="rId5"/>
            <a:stretch>
              <a:fillRect/>
            </a:stretch>
          </p:blipFill>
          <p:spPr>
            <a:xfrm>
              <a:off x="4668480" y="2544787"/>
              <a:ext cx="832500" cy="1035000"/>
            </a:xfrm>
            <a:prstGeom prst="rect">
              <a:avLst/>
            </a:prstGeom>
          </p:spPr>
        </p:pic>
      </p:grpSp>
      <p:grpSp>
        <p:nvGrpSpPr>
          <p:cNvPr id="76" name="Grup 75"/>
          <p:cNvGrpSpPr/>
          <p:nvPr/>
        </p:nvGrpSpPr>
        <p:grpSpPr>
          <a:xfrm>
            <a:off x="6319838" y="2260600"/>
            <a:ext cx="1622425" cy="1622425"/>
            <a:chOff x="6319838" y="2260600"/>
            <a:chExt cx="1622425" cy="1622425"/>
          </a:xfrm>
        </p:grpSpPr>
        <p:sp>
          <p:nvSpPr>
            <p:cNvPr id="2098" name="Oval 12"/>
            <p:cNvSpPr>
              <a:spLocks noChangeArrowheads="1"/>
            </p:cNvSpPr>
            <p:nvPr/>
          </p:nvSpPr>
          <p:spPr bwMode="auto">
            <a:xfrm>
              <a:off x="6319838" y="2260600"/>
              <a:ext cx="1622425" cy="1622425"/>
            </a:xfrm>
            <a:prstGeom prst="ellipse">
              <a:avLst/>
            </a:pr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2" name="Resim 71"/>
            <p:cNvPicPr>
              <a:picLocks noChangeAspect="1"/>
            </p:cNvPicPr>
            <p:nvPr/>
          </p:nvPicPr>
          <p:blipFill>
            <a:blip r:embed="rId6"/>
            <a:stretch>
              <a:fillRect/>
            </a:stretch>
          </p:blipFill>
          <p:spPr>
            <a:xfrm>
              <a:off x="6670781" y="2747505"/>
              <a:ext cx="1035000" cy="753750"/>
            </a:xfrm>
            <a:prstGeom prst="rect">
              <a:avLst/>
            </a:prstGeom>
          </p:spPr>
        </p:pic>
      </p:grpSp>
      <p:grpSp>
        <p:nvGrpSpPr>
          <p:cNvPr id="74" name="Grup 73"/>
          <p:cNvGrpSpPr/>
          <p:nvPr/>
        </p:nvGrpSpPr>
        <p:grpSpPr>
          <a:xfrm>
            <a:off x="8408988" y="2260600"/>
            <a:ext cx="1622425" cy="1622425"/>
            <a:chOff x="8408988" y="2260600"/>
            <a:chExt cx="1622425" cy="1622425"/>
          </a:xfrm>
        </p:grpSpPr>
        <p:sp>
          <p:nvSpPr>
            <p:cNvPr id="5" name="Oval 5"/>
            <p:cNvSpPr>
              <a:spLocks noChangeArrowheads="1"/>
            </p:cNvSpPr>
            <p:nvPr/>
          </p:nvSpPr>
          <p:spPr bwMode="auto">
            <a:xfrm>
              <a:off x="8408988" y="2260600"/>
              <a:ext cx="1622425" cy="1622425"/>
            </a:xfrm>
            <a:prstGeom prst="ellipse">
              <a:avLst/>
            </a:pr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3" name="Resim 72"/>
            <p:cNvPicPr>
              <a:picLocks noChangeAspect="1"/>
            </p:cNvPicPr>
            <p:nvPr/>
          </p:nvPicPr>
          <p:blipFill>
            <a:blip r:embed="rId7"/>
            <a:stretch>
              <a:fillRect/>
            </a:stretch>
          </p:blipFill>
          <p:spPr>
            <a:xfrm>
              <a:off x="8702700" y="2580650"/>
              <a:ext cx="1035000" cy="945000"/>
            </a:xfrm>
            <a:prstGeom prst="rect">
              <a:avLst/>
            </a:prstGeom>
          </p:spPr>
        </p:pic>
      </p:grpSp>
      <p:pic>
        <p:nvPicPr>
          <p:cNvPr id="93" name="Resim 92"/>
          <p:cNvPicPr>
            <a:picLocks noChangeAspect="1"/>
          </p:cNvPicPr>
          <p:nvPr/>
        </p:nvPicPr>
        <p:blipFill>
          <a:blip r:embed="rId8"/>
          <a:stretch>
            <a:fillRect/>
          </a:stretch>
        </p:blipFill>
        <p:spPr>
          <a:xfrm>
            <a:off x="2509211" y="2551008"/>
            <a:ext cx="927412" cy="1030458"/>
          </a:xfrm>
          <a:prstGeom prst="rect">
            <a:avLst/>
          </a:prstGeom>
        </p:spPr>
      </p:pic>
      <p:pic>
        <p:nvPicPr>
          <p:cNvPr id="94" name="Resim 93"/>
          <p:cNvPicPr>
            <a:picLocks noChangeAspect="1"/>
          </p:cNvPicPr>
          <p:nvPr/>
        </p:nvPicPr>
        <p:blipFill>
          <a:blip r:embed="rId8"/>
          <a:stretch>
            <a:fillRect/>
          </a:stretch>
        </p:blipFill>
        <p:spPr>
          <a:xfrm>
            <a:off x="4594390" y="2557875"/>
            <a:ext cx="927412" cy="1030458"/>
          </a:xfrm>
          <a:prstGeom prst="rect">
            <a:avLst/>
          </a:prstGeom>
        </p:spPr>
      </p:pic>
      <p:pic>
        <p:nvPicPr>
          <p:cNvPr id="95" name="Resim 94"/>
          <p:cNvPicPr>
            <a:picLocks noChangeAspect="1"/>
          </p:cNvPicPr>
          <p:nvPr/>
        </p:nvPicPr>
        <p:blipFill>
          <a:blip r:embed="rId8"/>
          <a:stretch>
            <a:fillRect/>
          </a:stretch>
        </p:blipFill>
        <p:spPr>
          <a:xfrm>
            <a:off x="6673299" y="2560176"/>
            <a:ext cx="927412" cy="1030458"/>
          </a:xfrm>
          <a:prstGeom prst="rect">
            <a:avLst/>
          </a:prstGeom>
        </p:spPr>
      </p:pic>
      <p:pic>
        <p:nvPicPr>
          <p:cNvPr id="96" name="Resim 95"/>
          <p:cNvPicPr>
            <a:picLocks noChangeAspect="1"/>
          </p:cNvPicPr>
          <p:nvPr/>
        </p:nvPicPr>
        <p:blipFill>
          <a:blip r:embed="rId8"/>
          <a:stretch>
            <a:fillRect/>
          </a:stretch>
        </p:blipFill>
        <p:spPr>
          <a:xfrm>
            <a:off x="8765779" y="2562619"/>
            <a:ext cx="927412" cy="1030458"/>
          </a:xfrm>
          <a:prstGeom prst="rect">
            <a:avLst/>
          </a:prstGeom>
        </p:spPr>
      </p:pic>
    </p:spTree>
    <p:extLst>
      <p:ext uri="{BB962C8B-B14F-4D97-AF65-F5344CB8AC3E}">
        <p14:creationId xmlns:p14="http://schemas.microsoft.com/office/powerpoint/2010/main" val="3459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wipe(left)">
                                      <p:cBhvr>
                                        <p:cTn id="18" dur="750"/>
                                        <p:tgtEl>
                                          <p:spTgt spid="209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250" fill="hold"/>
                                        <p:tgtEl>
                                          <p:spTgt spid="78"/>
                                        </p:tgtEl>
                                        <p:attrNameLst>
                                          <p:attrName>ppt_w</p:attrName>
                                        </p:attrNameLst>
                                      </p:cBhvr>
                                      <p:tavLst>
                                        <p:tav tm="0">
                                          <p:val>
                                            <p:fltVal val="0"/>
                                          </p:val>
                                        </p:tav>
                                        <p:tav tm="100000">
                                          <p:val>
                                            <p:strVal val="#ppt_w"/>
                                          </p:val>
                                        </p:tav>
                                      </p:tavLst>
                                    </p:anim>
                                    <p:anim calcmode="lin" valueType="num">
                                      <p:cBhvr>
                                        <p:cTn id="26" dur="250" fill="hold"/>
                                        <p:tgtEl>
                                          <p:spTgt spid="78"/>
                                        </p:tgtEl>
                                        <p:attrNameLst>
                                          <p:attrName>ppt_h</p:attrName>
                                        </p:attrNameLst>
                                      </p:cBhvr>
                                      <p:tavLst>
                                        <p:tav tm="0">
                                          <p:val>
                                            <p:fltVal val="0"/>
                                          </p:val>
                                        </p:tav>
                                        <p:tav tm="100000">
                                          <p:val>
                                            <p:strVal val="#ppt_h"/>
                                          </p:val>
                                        </p:tav>
                                      </p:tavLst>
                                    </p:anim>
                                    <p:animEffect transition="in" filter="fade">
                                      <p:cBhvr>
                                        <p:cTn id="27" dur="250"/>
                                        <p:tgtEl>
                                          <p:spTgt spid="78"/>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fltVal val="0"/>
                                          </p:val>
                                        </p:tav>
                                        <p:tav tm="100000">
                                          <p:val>
                                            <p:strVal val="#ppt_w"/>
                                          </p:val>
                                        </p:tav>
                                      </p:tavLst>
                                    </p:anim>
                                    <p:anim calcmode="lin" valueType="num">
                                      <p:cBhvr>
                                        <p:cTn id="32" dur="250" fill="hold"/>
                                        <p:tgtEl>
                                          <p:spTgt spid="77"/>
                                        </p:tgtEl>
                                        <p:attrNameLst>
                                          <p:attrName>ppt_h</p:attrName>
                                        </p:attrNameLst>
                                      </p:cBhvr>
                                      <p:tavLst>
                                        <p:tav tm="0">
                                          <p:val>
                                            <p:fltVal val="0"/>
                                          </p:val>
                                        </p:tav>
                                        <p:tav tm="100000">
                                          <p:val>
                                            <p:strVal val="#ppt_h"/>
                                          </p:val>
                                        </p:tav>
                                      </p:tavLst>
                                    </p:anim>
                                    <p:animEffect transition="in" filter="fade">
                                      <p:cBhvr>
                                        <p:cTn id="33" dur="250"/>
                                        <p:tgtEl>
                                          <p:spTgt spid="77"/>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250" fill="hold"/>
                                        <p:tgtEl>
                                          <p:spTgt spid="76"/>
                                        </p:tgtEl>
                                        <p:attrNameLst>
                                          <p:attrName>ppt_w</p:attrName>
                                        </p:attrNameLst>
                                      </p:cBhvr>
                                      <p:tavLst>
                                        <p:tav tm="0">
                                          <p:val>
                                            <p:fltVal val="0"/>
                                          </p:val>
                                        </p:tav>
                                        <p:tav tm="100000">
                                          <p:val>
                                            <p:strVal val="#ppt_w"/>
                                          </p:val>
                                        </p:tav>
                                      </p:tavLst>
                                    </p:anim>
                                    <p:anim calcmode="lin" valueType="num">
                                      <p:cBhvr>
                                        <p:cTn id="38" dur="250" fill="hold"/>
                                        <p:tgtEl>
                                          <p:spTgt spid="76"/>
                                        </p:tgtEl>
                                        <p:attrNameLst>
                                          <p:attrName>ppt_h</p:attrName>
                                        </p:attrNameLst>
                                      </p:cBhvr>
                                      <p:tavLst>
                                        <p:tav tm="0">
                                          <p:val>
                                            <p:fltVal val="0"/>
                                          </p:val>
                                        </p:tav>
                                        <p:tav tm="100000">
                                          <p:val>
                                            <p:strVal val="#ppt_h"/>
                                          </p:val>
                                        </p:tav>
                                      </p:tavLst>
                                    </p:anim>
                                    <p:animEffect transition="in" filter="fade">
                                      <p:cBhvr>
                                        <p:cTn id="39" dur="250"/>
                                        <p:tgtEl>
                                          <p:spTgt spid="76"/>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250" fill="hold"/>
                                        <p:tgtEl>
                                          <p:spTgt spid="74"/>
                                        </p:tgtEl>
                                        <p:attrNameLst>
                                          <p:attrName>ppt_w</p:attrName>
                                        </p:attrNameLst>
                                      </p:cBhvr>
                                      <p:tavLst>
                                        <p:tav tm="0">
                                          <p:val>
                                            <p:fltVal val="0"/>
                                          </p:val>
                                        </p:tav>
                                        <p:tav tm="100000">
                                          <p:val>
                                            <p:strVal val="#ppt_w"/>
                                          </p:val>
                                        </p:tav>
                                      </p:tavLst>
                                    </p:anim>
                                    <p:anim calcmode="lin" valueType="num">
                                      <p:cBhvr>
                                        <p:cTn id="44" dur="250" fill="hold"/>
                                        <p:tgtEl>
                                          <p:spTgt spid="74"/>
                                        </p:tgtEl>
                                        <p:attrNameLst>
                                          <p:attrName>ppt_h</p:attrName>
                                        </p:attrNameLst>
                                      </p:cBhvr>
                                      <p:tavLst>
                                        <p:tav tm="0">
                                          <p:val>
                                            <p:fltVal val="0"/>
                                          </p:val>
                                        </p:tav>
                                        <p:tav tm="100000">
                                          <p:val>
                                            <p:strVal val="#ppt_h"/>
                                          </p:val>
                                        </p:tav>
                                      </p:tavLst>
                                    </p:anim>
                                    <p:animEffect transition="in" filter="fade">
                                      <p:cBhvr>
                                        <p:cTn id="45" dur="250"/>
                                        <p:tgtEl>
                                          <p:spTgt spid="74"/>
                                        </p:tgtEl>
                                      </p:cBhvr>
                                    </p:animEffect>
                                  </p:childTnLst>
                                </p:cTn>
                              </p:par>
                            </p:childTnLst>
                          </p:cTn>
                        </p:par>
                        <p:par>
                          <p:cTn id="46" fill="hold">
                            <p:stCondLst>
                              <p:cond delay="2250"/>
                            </p:stCondLst>
                            <p:childTnLst>
                              <p:par>
                                <p:cTn id="47" presetID="10" presetClass="entr" presetSubtype="0"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250"/>
                                        <p:tgtEl>
                                          <p:spTgt spid="93"/>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250"/>
                                        <p:tgtEl>
                                          <p:spTgt spid="94"/>
                                        </p:tgtEl>
                                      </p:cBhvr>
                                    </p:animEffect>
                                  </p:childTnLst>
                                </p:cTn>
                              </p:par>
                            </p:childTnLst>
                          </p:cTn>
                        </p:par>
                        <p:par>
                          <p:cTn id="54" fill="hold">
                            <p:stCondLst>
                              <p:cond delay="2750"/>
                            </p:stCondLst>
                            <p:childTnLst>
                              <p:par>
                                <p:cTn id="55" presetID="10" presetClass="entr" presetSubtype="0"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250"/>
                                        <p:tgtEl>
                                          <p:spTgt spid="95"/>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 122"/>
          <p:cNvGrpSpPr/>
          <p:nvPr/>
        </p:nvGrpSpPr>
        <p:grpSpPr>
          <a:xfrm>
            <a:off x="1835150" y="982883"/>
            <a:ext cx="8515351" cy="1716087"/>
            <a:chOff x="1835150" y="982883"/>
            <a:chExt cx="8515351" cy="1716087"/>
          </a:xfrm>
        </p:grpSpPr>
        <p:sp>
          <p:nvSpPr>
            <p:cNvPr id="88" name="Freeform 34"/>
            <p:cNvSpPr>
              <a:spLocks/>
            </p:cNvSpPr>
            <p:nvPr/>
          </p:nvSpPr>
          <p:spPr bwMode="auto">
            <a:xfrm>
              <a:off x="9948863"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6 w 39"/>
                <a:gd name="T11" fmla="*/ 54 h 205"/>
                <a:gd name="T12" fmla="*/ 26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29" y="204"/>
                    <a:pt x="0" y="181"/>
                    <a:pt x="0" y="144"/>
                  </a:cubicBezTo>
                  <a:cubicBezTo>
                    <a:pt x="0" y="144"/>
                    <a:pt x="0" y="144"/>
                    <a:pt x="0" y="144"/>
                  </a:cubicBezTo>
                  <a:cubicBezTo>
                    <a:pt x="0" y="133"/>
                    <a:pt x="3" y="120"/>
                    <a:pt x="10" y="107"/>
                  </a:cubicBezTo>
                  <a:cubicBezTo>
                    <a:pt x="10" y="107"/>
                    <a:pt x="10" y="107"/>
                    <a:pt x="10" y="107"/>
                  </a:cubicBezTo>
                  <a:cubicBezTo>
                    <a:pt x="22" y="86"/>
                    <a:pt x="26" y="68"/>
                    <a:pt x="26" y="54"/>
                  </a:cubicBezTo>
                  <a:cubicBezTo>
                    <a:pt x="26" y="54"/>
                    <a:pt x="26" y="54"/>
                    <a:pt x="26" y="54"/>
                  </a:cubicBezTo>
                  <a:cubicBezTo>
                    <a:pt x="26"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59"/>
                    <a:pt x="17" y="172"/>
                    <a:pt x="23" y="182"/>
                  </a:cubicBezTo>
                  <a:cubicBezTo>
                    <a:pt x="23" y="182"/>
                    <a:pt x="23" y="182"/>
                    <a:pt x="23" y="182"/>
                  </a:cubicBezTo>
                  <a:cubicBezTo>
                    <a:pt x="30" y="191"/>
                    <a:pt x="36" y="196"/>
                    <a:pt x="36" y="196"/>
                  </a:cubicBezTo>
                  <a:cubicBezTo>
                    <a:pt x="36" y="196"/>
                    <a:pt x="36" y="196"/>
                    <a:pt x="36" y="196"/>
                  </a:cubicBezTo>
                  <a:cubicBezTo>
                    <a:pt x="38" y="198"/>
                    <a:pt x="39" y="201"/>
                    <a:pt x="37" y="203"/>
                  </a:cubicBezTo>
                  <a:cubicBezTo>
                    <a:pt x="37" y="203"/>
                    <a:pt x="37" y="203"/>
                    <a:pt x="37" y="203"/>
                  </a:cubicBezTo>
                  <a:cubicBezTo>
                    <a:pt x="36" y="204"/>
                    <a:pt x="34"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2" name="Freeform 38"/>
            <p:cNvSpPr>
              <a:spLocks/>
            </p:cNvSpPr>
            <p:nvPr/>
          </p:nvSpPr>
          <p:spPr bwMode="auto">
            <a:xfrm>
              <a:off x="10064750"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0" y="107"/>
                  </a:cubicBezTo>
                  <a:cubicBezTo>
                    <a:pt x="10" y="107"/>
                    <a:pt x="10" y="107"/>
                    <a:pt x="10" y="107"/>
                  </a:cubicBezTo>
                  <a:cubicBezTo>
                    <a:pt x="22"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60"/>
                    <a:pt x="17" y="172"/>
                    <a:pt x="23" y="182"/>
                  </a:cubicBezTo>
                  <a:cubicBezTo>
                    <a:pt x="23" y="182"/>
                    <a:pt x="23" y="182"/>
                    <a:pt x="23" y="182"/>
                  </a:cubicBezTo>
                  <a:cubicBezTo>
                    <a:pt x="30" y="191"/>
                    <a:pt x="36" y="196"/>
                    <a:pt x="36" y="196"/>
                  </a:cubicBezTo>
                  <a:cubicBezTo>
                    <a:pt x="36" y="196"/>
                    <a:pt x="36" y="196"/>
                    <a:pt x="36"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Freeform 39"/>
            <p:cNvSpPr>
              <a:spLocks/>
            </p:cNvSpPr>
            <p:nvPr/>
          </p:nvSpPr>
          <p:spPr bwMode="auto">
            <a:xfrm>
              <a:off x="10180638" y="982883"/>
              <a:ext cx="146050" cy="771525"/>
            </a:xfrm>
            <a:custGeom>
              <a:avLst/>
              <a:gdLst>
                <a:gd name="T0" fmla="*/ 30 w 39"/>
                <a:gd name="T1" fmla="*/ 204 h 205"/>
                <a:gd name="T2" fmla="*/ 0 w 39"/>
                <a:gd name="T3" fmla="*/ 144 h 205"/>
                <a:gd name="T4" fmla="*/ 0 w 39"/>
                <a:gd name="T5" fmla="*/ 144 h 205"/>
                <a:gd name="T6" fmla="*/ 11 w 39"/>
                <a:gd name="T7" fmla="*/ 107 h 205"/>
                <a:gd name="T8" fmla="*/ 11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20 w 39"/>
                <a:gd name="T31" fmla="*/ 113 h 205"/>
                <a:gd name="T32" fmla="*/ 20 w 39"/>
                <a:gd name="T33" fmla="*/ 113 h 205"/>
                <a:gd name="T34" fmla="*/ 11 w 39"/>
                <a:gd name="T35" fmla="*/ 144 h 205"/>
                <a:gd name="T36" fmla="*/ 11 w 39"/>
                <a:gd name="T37" fmla="*/ 144 h 205"/>
                <a:gd name="T38" fmla="*/ 24 w 39"/>
                <a:gd name="T39" fmla="*/ 182 h 205"/>
                <a:gd name="T40" fmla="*/ 24 w 39"/>
                <a:gd name="T41" fmla="*/ 182 h 205"/>
                <a:gd name="T42" fmla="*/ 37 w 39"/>
                <a:gd name="T43" fmla="*/ 196 h 205"/>
                <a:gd name="T44" fmla="*/ 37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1" y="107"/>
                  </a:cubicBezTo>
                  <a:cubicBezTo>
                    <a:pt x="11" y="107"/>
                    <a:pt x="11" y="107"/>
                    <a:pt x="11" y="107"/>
                  </a:cubicBezTo>
                  <a:cubicBezTo>
                    <a:pt x="23"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20" y="113"/>
                  </a:cubicBezTo>
                  <a:cubicBezTo>
                    <a:pt x="20" y="113"/>
                    <a:pt x="20" y="113"/>
                    <a:pt x="20" y="113"/>
                  </a:cubicBezTo>
                  <a:cubicBezTo>
                    <a:pt x="13" y="124"/>
                    <a:pt x="11" y="135"/>
                    <a:pt x="11" y="144"/>
                  </a:cubicBezTo>
                  <a:cubicBezTo>
                    <a:pt x="11" y="144"/>
                    <a:pt x="11" y="144"/>
                    <a:pt x="11" y="144"/>
                  </a:cubicBezTo>
                  <a:cubicBezTo>
                    <a:pt x="10" y="160"/>
                    <a:pt x="17" y="172"/>
                    <a:pt x="24" y="182"/>
                  </a:cubicBezTo>
                  <a:cubicBezTo>
                    <a:pt x="24" y="182"/>
                    <a:pt x="24" y="182"/>
                    <a:pt x="24" y="182"/>
                  </a:cubicBezTo>
                  <a:cubicBezTo>
                    <a:pt x="30" y="191"/>
                    <a:pt x="36" y="196"/>
                    <a:pt x="37" y="196"/>
                  </a:cubicBezTo>
                  <a:cubicBezTo>
                    <a:pt x="37" y="196"/>
                    <a:pt x="37" y="196"/>
                    <a:pt x="37"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4" name="Rectangle 40"/>
            <p:cNvSpPr>
              <a:spLocks noChangeArrowheads="1"/>
            </p:cNvSpPr>
            <p:nvPr/>
          </p:nvSpPr>
          <p:spPr bwMode="auto">
            <a:xfrm>
              <a:off x="10007600" y="1889345"/>
              <a:ext cx="90488"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5" name="Rectangle 41"/>
            <p:cNvSpPr>
              <a:spLocks noChangeArrowheads="1"/>
            </p:cNvSpPr>
            <p:nvPr/>
          </p:nvSpPr>
          <p:spPr bwMode="auto">
            <a:xfrm>
              <a:off x="10136188" y="1889345"/>
              <a:ext cx="85725"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6" name="Rectangle 42"/>
            <p:cNvSpPr>
              <a:spLocks noChangeArrowheads="1"/>
            </p:cNvSpPr>
            <p:nvPr/>
          </p:nvSpPr>
          <p:spPr bwMode="auto">
            <a:xfrm>
              <a:off x="10263188" y="1889345"/>
              <a:ext cx="87313"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1" name="Freeform 43"/>
            <p:cNvSpPr>
              <a:spLocks/>
            </p:cNvSpPr>
            <p:nvPr/>
          </p:nvSpPr>
          <p:spPr bwMode="auto">
            <a:xfrm>
              <a:off x="1857375" y="1968720"/>
              <a:ext cx="1966913" cy="650875"/>
            </a:xfrm>
            <a:custGeom>
              <a:avLst/>
              <a:gdLst>
                <a:gd name="T0" fmla="*/ 1196 w 1239"/>
                <a:gd name="T1" fmla="*/ 410 h 410"/>
                <a:gd name="T2" fmla="*/ 0 w 1239"/>
                <a:gd name="T3" fmla="*/ 410 h 410"/>
                <a:gd name="T4" fmla="*/ 0 w 1239"/>
                <a:gd name="T5" fmla="*/ 0 h 410"/>
                <a:gd name="T6" fmla="*/ 1239 w 1239"/>
                <a:gd name="T7" fmla="*/ 0 h 410"/>
                <a:gd name="T8" fmla="*/ 1239 w 1239"/>
                <a:gd name="T9" fmla="*/ 410 h 410"/>
                <a:gd name="T10" fmla="*/ 1196 w 1239"/>
                <a:gd name="T11" fmla="*/ 410 h 410"/>
              </a:gdLst>
              <a:ahLst/>
              <a:cxnLst>
                <a:cxn ang="0">
                  <a:pos x="T0" y="T1"/>
                </a:cxn>
                <a:cxn ang="0">
                  <a:pos x="T2" y="T3"/>
                </a:cxn>
                <a:cxn ang="0">
                  <a:pos x="T4" y="T5"/>
                </a:cxn>
                <a:cxn ang="0">
                  <a:pos x="T6" y="T7"/>
                </a:cxn>
                <a:cxn ang="0">
                  <a:pos x="T8" y="T9"/>
                </a:cxn>
                <a:cxn ang="0">
                  <a:pos x="T10" y="T11"/>
                </a:cxn>
              </a:cxnLst>
              <a:rect l="0" t="0" r="r" b="b"/>
              <a:pathLst>
                <a:path w="1239" h="410">
                  <a:moveTo>
                    <a:pt x="1196" y="410"/>
                  </a:moveTo>
                  <a:lnTo>
                    <a:pt x="0" y="410"/>
                  </a:lnTo>
                  <a:lnTo>
                    <a:pt x="0" y="0"/>
                  </a:lnTo>
                  <a:lnTo>
                    <a:pt x="1239" y="0"/>
                  </a:lnTo>
                  <a:lnTo>
                    <a:pt x="1239" y="410"/>
                  </a:lnTo>
                  <a:lnTo>
                    <a:pt x="1196" y="410"/>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 name="Freeform 44"/>
            <p:cNvSpPr>
              <a:spLocks noEditPoints="1"/>
            </p:cNvSpPr>
            <p:nvPr/>
          </p:nvSpPr>
          <p:spPr bwMode="auto">
            <a:xfrm>
              <a:off x="1835150" y="1889345"/>
              <a:ext cx="8135938" cy="809625"/>
            </a:xfrm>
            <a:custGeom>
              <a:avLst/>
              <a:gdLst>
                <a:gd name="T0" fmla="*/ 0 w 5125"/>
                <a:gd name="T1" fmla="*/ 510 h 510"/>
                <a:gd name="T2" fmla="*/ 0 w 5125"/>
                <a:gd name="T3" fmla="*/ 50 h 510"/>
                <a:gd name="T4" fmla="*/ 0 w 5125"/>
                <a:gd name="T5" fmla="*/ 0 h 510"/>
                <a:gd name="T6" fmla="*/ 5125 w 5125"/>
                <a:gd name="T7" fmla="*/ 0 h 510"/>
                <a:gd name="T8" fmla="*/ 5125 w 5125"/>
                <a:gd name="T9" fmla="*/ 510 h 510"/>
                <a:gd name="T10" fmla="*/ 0 w 5125"/>
                <a:gd name="T11" fmla="*/ 510 h 510"/>
                <a:gd name="T12" fmla="*/ 0 w 5125"/>
                <a:gd name="T13" fmla="*/ 510 h 510"/>
                <a:gd name="T14" fmla="*/ 28 w 5125"/>
                <a:gd name="T15" fmla="*/ 408 h 510"/>
                <a:gd name="T16" fmla="*/ 5096 w 5125"/>
                <a:gd name="T17" fmla="*/ 408 h 510"/>
                <a:gd name="T18" fmla="*/ 5096 w 5125"/>
                <a:gd name="T19" fmla="*/ 100 h 510"/>
                <a:gd name="T20" fmla="*/ 28 w 5125"/>
                <a:gd name="T21" fmla="*/ 100 h 510"/>
                <a:gd name="T22" fmla="*/ 28 w 5125"/>
                <a:gd name="T23" fmla="*/ 408 h 510"/>
                <a:gd name="T24" fmla="*/ 28 w 5125"/>
                <a:gd name="T25" fmla="*/ 4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5" h="510">
                  <a:moveTo>
                    <a:pt x="0" y="510"/>
                  </a:moveTo>
                  <a:lnTo>
                    <a:pt x="0" y="50"/>
                  </a:lnTo>
                  <a:lnTo>
                    <a:pt x="0" y="0"/>
                  </a:lnTo>
                  <a:lnTo>
                    <a:pt x="5125" y="0"/>
                  </a:lnTo>
                  <a:lnTo>
                    <a:pt x="5125" y="510"/>
                  </a:lnTo>
                  <a:lnTo>
                    <a:pt x="0" y="510"/>
                  </a:lnTo>
                  <a:lnTo>
                    <a:pt x="0" y="510"/>
                  </a:lnTo>
                  <a:close/>
                  <a:moveTo>
                    <a:pt x="28" y="408"/>
                  </a:moveTo>
                  <a:lnTo>
                    <a:pt x="5096" y="408"/>
                  </a:lnTo>
                  <a:lnTo>
                    <a:pt x="5096" y="100"/>
                  </a:lnTo>
                  <a:lnTo>
                    <a:pt x="28" y="100"/>
                  </a:lnTo>
                  <a:lnTo>
                    <a:pt x="28" y="408"/>
                  </a:lnTo>
                  <a:lnTo>
                    <a:pt x="28" y="408"/>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3" name="Rectangle 45"/>
          <p:cNvSpPr>
            <a:spLocks noChangeArrowheads="1"/>
          </p:cNvSpPr>
          <p:nvPr/>
        </p:nvSpPr>
        <p:spPr bwMode="auto">
          <a:xfrm>
            <a:off x="4583113" y="1732183"/>
            <a:ext cx="3003550" cy="110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8" name="Metin kutusu 117"/>
          <p:cNvSpPr txBox="1"/>
          <p:nvPr/>
        </p:nvSpPr>
        <p:spPr>
          <a:xfrm>
            <a:off x="4923651" y="805141"/>
            <a:ext cx="2311851" cy="830997"/>
          </a:xfrm>
          <a:prstGeom prst="rect">
            <a:avLst/>
          </a:prstGeom>
          <a:noFill/>
        </p:spPr>
        <p:txBody>
          <a:bodyPr wrap="none" rtlCol="0">
            <a:spAutoFit/>
          </a:bodyPr>
          <a:lstStyle/>
          <a:p>
            <a:r>
              <a:rPr lang="tr-TR" sz="4800" b="1" dirty="0"/>
              <a:t>sigarada</a:t>
            </a:r>
          </a:p>
        </p:txBody>
      </p:sp>
      <p:grpSp>
        <p:nvGrpSpPr>
          <p:cNvPr id="119" name="Grup 118"/>
          <p:cNvGrpSpPr/>
          <p:nvPr/>
        </p:nvGrpSpPr>
        <p:grpSpPr>
          <a:xfrm>
            <a:off x="4740107" y="1179920"/>
            <a:ext cx="2678938" cy="1897820"/>
            <a:chOff x="4740107" y="1459100"/>
            <a:chExt cx="2678938" cy="1897820"/>
          </a:xfrm>
        </p:grpSpPr>
        <p:sp>
          <p:nvSpPr>
            <p:cNvPr id="151" name="Metin kutusu 150"/>
            <p:cNvSpPr txBox="1"/>
            <p:nvPr/>
          </p:nvSpPr>
          <p:spPr>
            <a:xfrm>
              <a:off x="4740107" y="1459100"/>
              <a:ext cx="2678938" cy="1569660"/>
            </a:xfrm>
            <a:prstGeom prst="rect">
              <a:avLst/>
            </a:prstGeom>
            <a:noFill/>
          </p:spPr>
          <p:txBody>
            <a:bodyPr wrap="none" rtlCol="0">
              <a:spAutoFit/>
            </a:bodyPr>
            <a:lstStyle/>
            <a:p>
              <a:r>
                <a:rPr lang="tr-TR" sz="9600" b="1" dirty="0">
                  <a:solidFill>
                    <a:srgbClr val="E61F4F"/>
                  </a:solidFill>
                </a:rPr>
                <a:t>4000</a:t>
              </a:r>
            </a:p>
          </p:txBody>
        </p:sp>
        <p:sp>
          <p:nvSpPr>
            <p:cNvPr id="152" name="Metin kutusu 151"/>
            <p:cNvSpPr txBox="1"/>
            <p:nvPr/>
          </p:nvSpPr>
          <p:spPr>
            <a:xfrm>
              <a:off x="4756297" y="2587479"/>
              <a:ext cx="2646558" cy="769441"/>
            </a:xfrm>
            <a:prstGeom prst="rect">
              <a:avLst/>
            </a:prstGeom>
            <a:noFill/>
          </p:spPr>
          <p:txBody>
            <a:bodyPr wrap="none" rtlCol="0">
              <a:spAutoFit/>
            </a:bodyPr>
            <a:lstStyle/>
            <a:p>
              <a:r>
                <a:rPr lang="tr-TR" sz="4400" b="1" dirty="0">
                  <a:solidFill>
                    <a:srgbClr val="E61F4F"/>
                  </a:solidFill>
                </a:rPr>
                <a:t>farklı zehir</a:t>
              </a:r>
            </a:p>
          </p:txBody>
        </p:sp>
      </p:grpSp>
      <p:sp>
        <p:nvSpPr>
          <p:cNvPr id="153" name="Metin kutusu 152"/>
          <p:cNvSpPr txBox="1"/>
          <p:nvPr/>
        </p:nvSpPr>
        <p:spPr>
          <a:xfrm>
            <a:off x="4775373" y="2843668"/>
            <a:ext cx="2608406" cy="830997"/>
          </a:xfrm>
          <a:prstGeom prst="rect">
            <a:avLst/>
          </a:prstGeom>
          <a:noFill/>
        </p:spPr>
        <p:txBody>
          <a:bodyPr wrap="none" rtlCol="0">
            <a:spAutoFit/>
          </a:bodyPr>
          <a:lstStyle/>
          <a:p>
            <a:r>
              <a:rPr lang="tr-TR" sz="4800" b="1" dirty="0"/>
              <a:t>olduğunu</a:t>
            </a:r>
          </a:p>
        </p:txBody>
      </p:sp>
      <p:sp>
        <p:nvSpPr>
          <p:cNvPr id="154" name="Metin kutusu 153"/>
          <p:cNvSpPr txBox="1"/>
          <p:nvPr/>
        </p:nvSpPr>
        <p:spPr>
          <a:xfrm>
            <a:off x="3810461" y="3423735"/>
            <a:ext cx="4538230" cy="830997"/>
          </a:xfrm>
          <a:prstGeom prst="rect">
            <a:avLst/>
          </a:prstGeom>
          <a:noFill/>
        </p:spPr>
        <p:txBody>
          <a:bodyPr wrap="none" rtlCol="0">
            <a:spAutoFit/>
          </a:bodyPr>
          <a:lstStyle/>
          <a:p>
            <a:r>
              <a:rPr lang="tr-TR" sz="4800" b="1" dirty="0"/>
              <a:t>biliyor musunuz?</a:t>
            </a:r>
          </a:p>
        </p:txBody>
      </p:sp>
    </p:spTree>
    <p:extLst>
      <p:ext uri="{BB962C8B-B14F-4D97-AF65-F5344CB8AC3E}">
        <p14:creationId xmlns:p14="http://schemas.microsoft.com/office/powerpoint/2010/main" val="22701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50"/>
                                        <p:tgtEl>
                                          <p:spTgt spid="1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250"/>
                                        <p:tgtEl>
                                          <p:spTgt spid="11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250"/>
                                        <p:tgtEl>
                                          <p:spTgt spid="15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250"/>
                                        <p:tgtEl>
                                          <p:spTgt spid="1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369227" y="289193"/>
            <a:ext cx="7513131" cy="769441"/>
          </a:xfrm>
          <a:prstGeom prst="rect">
            <a:avLst/>
          </a:prstGeom>
          <a:noFill/>
        </p:spPr>
        <p:txBody>
          <a:bodyPr wrap="square" rtlCol="0">
            <a:spAutoFit/>
          </a:bodyPr>
          <a:lstStyle/>
          <a:p>
            <a:r>
              <a:rPr lang="tr-TR" sz="4400" b="1" dirty="0">
                <a:solidFill>
                  <a:srgbClr val="E61F4F"/>
                </a:solidFill>
              </a:rPr>
              <a:t>İşte Onlardan Bazıları</a:t>
            </a:r>
          </a:p>
        </p:txBody>
      </p:sp>
      <p:pic>
        <p:nvPicPr>
          <p:cNvPr id="2" name="Resim 1"/>
          <p:cNvPicPr>
            <a:picLocks noChangeAspect="1"/>
          </p:cNvPicPr>
          <p:nvPr/>
        </p:nvPicPr>
        <p:blipFill>
          <a:blip r:embed="rId3"/>
          <a:stretch>
            <a:fillRect/>
          </a:stretch>
        </p:blipFill>
        <p:spPr>
          <a:xfrm>
            <a:off x="7979343" y="1619"/>
            <a:ext cx="4225457" cy="5482209"/>
          </a:xfrm>
          <a:prstGeom prst="rect">
            <a:avLst/>
          </a:prstGeom>
        </p:spPr>
      </p:pic>
      <p:grpSp>
        <p:nvGrpSpPr>
          <p:cNvPr id="2101" name="Grup 2100"/>
          <p:cNvGrpSpPr/>
          <p:nvPr/>
        </p:nvGrpSpPr>
        <p:grpSpPr>
          <a:xfrm>
            <a:off x="543557" y="1540868"/>
            <a:ext cx="1765069" cy="3323986"/>
            <a:chOff x="543557" y="1795515"/>
            <a:chExt cx="1765069" cy="2975071"/>
          </a:xfrm>
        </p:grpSpPr>
        <p:sp>
          <p:nvSpPr>
            <p:cNvPr id="2091" name="Dikdörtgen 2090"/>
            <p:cNvSpPr/>
            <p:nvPr/>
          </p:nvSpPr>
          <p:spPr>
            <a:xfrm>
              <a:off x="746125" y="1795515"/>
              <a:ext cx="1562501" cy="2975071"/>
            </a:xfrm>
            <a:prstGeom prst="rect">
              <a:avLst/>
            </a:prstGeom>
          </p:spPr>
          <p:txBody>
            <a:bodyPr wrap="square">
              <a:spAutoFit/>
            </a:bodyPr>
            <a:lstStyle/>
            <a:p>
              <a:pPr>
                <a:lnSpc>
                  <a:spcPct val="150000"/>
                </a:lnSpc>
              </a:pPr>
              <a:r>
                <a:rPr lang="tr-TR" sz="2000" dirty="0" err="1">
                  <a:solidFill>
                    <a:schemeClr val="tx1">
                      <a:lumMod val="65000"/>
                      <a:lumOff val="35000"/>
                    </a:schemeClr>
                  </a:solidFill>
                </a:rPr>
                <a:t>Akrolein</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Amonyak</a:t>
              </a:r>
            </a:p>
            <a:p>
              <a:pPr>
                <a:lnSpc>
                  <a:spcPct val="150000"/>
                </a:lnSpc>
              </a:pPr>
              <a:r>
                <a:rPr lang="tr-TR" sz="2000" dirty="0">
                  <a:solidFill>
                    <a:schemeClr val="tx1">
                      <a:lumMod val="65000"/>
                      <a:lumOff val="35000"/>
                    </a:schemeClr>
                  </a:solidFill>
                </a:rPr>
                <a:t>Arsenik</a:t>
              </a:r>
            </a:p>
            <a:p>
              <a:pPr>
                <a:lnSpc>
                  <a:spcPct val="150000"/>
                </a:lnSpc>
              </a:pPr>
              <a:r>
                <a:rPr lang="tr-TR" sz="2000" b="1" dirty="0">
                  <a:solidFill>
                    <a:schemeClr val="tx1">
                      <a:lumMod val="65000"/>
                      <a:lumOff val="35000"/>
                    </a:schemeClr>
                  </a:solidFill>
                </a:rPr>
                <a:t>Aseton</a:t>
              </a:r>
            </a:p>
            <a:p>
              <a:pPr>
                <a:lnSpc>
                  <a:spcPct val="150000"/>
                </a:lnSpc>
              </a:pPr>
              <a:r>
                <a:rPr lang="tr-TR" sz="2000" dirty="0" err="1">
                  <a:solidFill>
                    <a:schemeClr val="tx1">
                      <a:lumMod val="65000"/>
                      <a:lumOff val="35000"/>
                    </a:schemeClr>
                  </a:solidFill>
                </a:rPr>
                <a:t>Azotositler</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Benzen</a:t>
              </a:r>
            </a:p>
            <a:p>
              <a:pPr>
                <a:lnSpc>
                  <a:spcPct val="150000"/>
                </a:lnSpc>
              </a:pPr>
              <a:r>
                <a:rPr lang="tr-TR" sz="2000" dirty="0">
                  <a:solidFill>
                    <a:schemeClr val="tx1">
                      <a:lumMod val="65000"/>
                      <a:lumOff val="35000"/>
                    </a:schemeClr>
                  </a:solidFill>
                </a:rPr>
                <a:t>Bütan</a:t>
              </a:r>
            </a:p>
          </p:txBody>
        </p:sp>
        <p:pic>
          <p:nvPicPr>
            <p:cNvPr id="2100" name="Resim 2099"/>
            <p:cNvPicPr>
              <a:picLocks noChangeAspect="1"/>
            </p:cNvPicPr>
            <p:nvPr/>
          </p:nvPicPr>
          <p:blipFill>
            <a:blip r:embed="rId4"/>
            <a:stretch>
              <a:fillRect/>
            </a:stretch>
          </p:blipFill>
          <p:spPr>
            <a:xfrm>
              <a:off x="558800" y="1984709"/>
              <a:ext cx="187325" cy="187325"/>
            </a:xfrm>
            <a:prstGeom prst="rect">
              <a:avLst/>
            </a:prstGeom>
          </p:spPr>
        </p:pic>
        <p:pic>
          <p:nvPicPr>
            <p:cNvPr id="95" name="Resim 94"/>
            <p:cNvPicPr>
              <a:picLocks noChangeAspect="1"/>
            </p:cNvPicPr>
            <p:nvPr/>
          </p:nvPicPr>
          <p:blipFill>
            <a:blip r:embed="rId4"/>
            <a:stretch>
              <a:fillRect/>
            </a:stretch>
          </p:blipFill>
          <p:spPr>
            <a:xfrm>
              <a:off x="555240" y="2392394"/>
              <a:ext cx="187325" cy="187325"/>
            </a:xfrm>
            <a:prstGeom prst="rect">
              <a:avLst/>
            </a:prstGeom>
          </p:spPr>
        </p:pic>
        <p:pic>
          <p:nvPicPr>
            <p:cNvPr id="96" name="Resim 95"/>
            <p:cNvPicPr>
              <a:picLocks noChangeAspect="1"/>
            </p:cNvPicPr>
            <p:nvPr/>
          </p:nvPicPr>
          <p:blipFill>
            <a:blip r:embed="rId4"/>
            <a:stretch>
              <a:fillRect/>
            </a:stretch>
          </p:blipFill>
          <p:spPr>
            <a:xfrm>
              <a:off x="555239" y="2803898"/>
              <a:ext cx="187325" cy="187325"/>
            </a:xfrm>
            <a:prstGeom prst="rect">
              <a:avLst/>
            </a:prstGeom>
          </p:spPr>
        </p:pic>
        <p:pic>
          <p:nvPicPr>
            <p:cNvPr id="97" name="Resim 96"/>
            <p:cNvPicPr>
              <a:picLocks noChangeAspect="1"/>
            </p:cNvPicPr>
            <p:nvPr/>
          </p:nvPicPr>
          <p:blipFill>
            <a:blip r:embed="rId4"/>
            <a:stretch>
              <a:fillRect/>
            </a:stretch>
          </p:blipFill>
          <p:spPr>
            <a:xfrm>
              <a:off x="547118" y="3220667"/>
              <a:ext cx="187325" cy="187325"/>
            </a:xfrm>
            <a:prstGeom prst="rect">
              <a:avLst/>
            </a:prstGeom>
          </p:spPr>
        </p:pic>
        <p:pic>
          <p:nvPicPr>
            <p:cNvPr id="98" name="Resim 97"/>
            <p:cNvPicPr>
              <a:picLocks noChangeAspect="1"/>
            </p:cNvPicPr>
            <p:nvPr/>
          </p:nvPicPr>
          <p:blipFill>
            <a:blip r:embed="rId4"/>
            <a:stretch>
              <a:fillRect/>
            </a:stretch>
          </p:blipFill>
          <p:spPr>
            <a:xfrm>
              <a:off x="543558" y="3637977"/>
              <a:ext cx="187325" cy="187325"/>
            </a:xfrm>
            <a:prstGeom prst="rect">
              <a:avLst/>
            </a:prstGeom>
          </p:spPr>
        </p:pic>
        <p:pic>
          <p:nvPicPr>
            <p:cNvPr id="99" name="Resim 98"/>
            <p:cNvPicPr>
              <a:picLocks noChangeAspect="1"/>
            </p:cNvPicPr>
            <p:nvPr/>
          </p:nvPicPr>
          <p:blipFill>
            <a:blip r:embed="rId4"/>
            <a:stretch>
              <a:fillRect/>
            </a:stretch>
          </p:blipFill>
          <p:spPr>
            <a:xfrm>
              <a:off x="543557" y="4030231"/>
              <a:ext cx="187325" cy="187325"/>
            </a:xfrm>
            <a:prstGeom prst="rect">
              <a:avLst/>
            </a:prstGeom>
          </p:spPr>
        </p:pic>
        <p:pic>
          <p:nvPicPr>
            <p:cNvPr id="100" name="Resim 99"/>
            <p:cNvPicPr>
              <a:picLocks noChangeAspect="1"/>
            </p:cNvPicPr>
            <p:nvPr/>
          </p:nvPicPr>
          <p:blipFill>
            <a:blip r:embed="rId4"/>
            <a:stretch>
              <a:fillRect/>
            </a:stretch>
          </p:blipFill>
          <p:spPr>
            <a:xfrm>
              <a:off x="558799" y="4451995"/>
              <a:ext cx="187325" cy="187325"/>
            </a:xfrm>
            <a:prstGeom prst="rect">
              <a:avLst/>
            </a:prstGeom>
          </p:spPr>
        </p:pic>
      </p:grpSp>
      <p:grpSp>
        <p:nvGrpSpPr>
          <p:cNvPr id="102" name="Grup 101"/>
          <p:cNvGrpSpPr/>
          <p:nvPr/>
        </p:nvGrpSpPr>
        <p:grpSpPr>
          <a:xfrm>
            <a:off x="2610904" y="1539181"/>
            <a:ext cx="1765069" cy="3276282"/>
            <a:chOff x="543557" y="1795515"/>
            <a:chExt cx="1765069" cy="2931024"/>
          </a:xfrm>
        </p:grpSpPr>
        <p:sp>
          <p:nvSpPr>
            <p:cNvPr id="103" name="Dikdörtgen 102"/>
            <p:cNvSpPr/>
            <p:nvPr/>
          </p:nvSpPr>
          <p:spPr>
            <a:xfrm>
              <a:off x="746125" y="1795515"/>
              <a:ext cx="1562501" cy="2931024"/>
            </a:xfrm>
            <a:prstGeom prst="rect">
              <a:avLst/>
            </a:prstGeom>
          </p:spPr>
          <p:txBody>
            <a:bodyPr wrap="square">
              <a:spAutoFit/>
            </a:bodyPr>
            <a:lstStyle/>
            <a:p>
              <a:pPr>
                <a:lnSpc>
                  <a:spcPct val="150000"/>
                </a:lnSpc>
              </a:pPr>
              <a:r>
                <a:rPr lang="fi-FI" sz="2000" b="1" dirty="0">
                  <a:solidFill>
                    <a:schemeClr val="tx1">
                      <a:lumMod val="65000"/>
                      <a:lumOff val="35000"/>
                    </a:schemeClr>
                  </a:solidFill>
                </a:rPr>
                <a:t>Kurşun</a:t>
              </a:r>
            </a:p>
            <a:p>
              <a:pPr>
                <a:lnSpc>
                  <a:spcPct val="150000"/>
                </a:lnSpc>
              </a:pPr>
              <a:r>
                <a:rPr lang="fi-FI" sz="2000" dirty="0">
                  <a:solidFill>
                    <a:schemeClr val="tx1">
                      <a:lumMod val="65000"/>
                      <a:lumOff val="35000"/>
                    </a:schemeClr>
                  </a:solidFill>
                </a:rPr>
                <a:t>Metanol</a:t>
              </a:r>
            </a:p>
            <a:p>
              <a:pPr>
                <a:lnSpc>
                  <a:spcPct val="150000"/>
                </a:lnSpc>
              </a:pPr>
              <a:r>
                <a:rPr lang="fi-FI" sz="2000" b="1" dirty="0">
                  <a:solidFill>
                    <a:schemeClr val="tx1">
                      <a:lumMod val="65000"/>
                      <a:lumOff val="35000"/>
                    </a:schemeClr>
                  </a:solidFill>
                </a:rPr>
                <a:t>Naftalin</a:t>
              </a:r>
            </a:p>
            <a:p>
              <a:pPr>
                <a:lnSpc>
                  <a:spcPct val="150000"/>
                </a:lnSpc>
              </a:pPr>
              <a:r>
                <a:rPr lang="fi-FI" sz="2000" dirty="0">
                  <a:solidFill>
                    <a:schemeClr val="tx1">
                      <a:lumMod val="65000"/>
                      <a:lumOff val="35000"/>
                    </a:schemeClr>
                  </a:solidFill>
                </a:rPr>
                <a:t>Nikotin</a:t>
              </a:r>
            </a:p>
            <a:p>
              <a:pPr>
                <a:lnSpc>
                  <a:spcPct val="150000"/>
                </a:lnSpc>
              </a:pPr>
              <a:r>
                <a:rPr lang="fi-FI" sz="2000" b="1" dirty="0">
                  <a:solidFill>
                    <a:schemeClr val="tx1">
                      <a:lumMod val="65000"/>
                      <a:lumOff val="35000"/>
                    </a:schemeClr>
                  </a:solidFill>
                </a:rPr>
                <a:t>Radon</a:t>
              </a:r>
            </a:p>
            <a:p>
              <a:pPr>
                <a:lnSpc>
                  <a:spcPct val="150000"/>
                </a:lnSpc>
              </a:pPr>
              <a:r>
                <a:rPr lang="fi-FI" sz="2000" dirty="0">
                  <a:solidFill>
                    <a:schemeClr val="tx1">
                      <a:lumMod val="65000"/>
                      <a:lumOff val="35000"/>
                    </a:schemeClr>
                  </a:solidFill>
                </a:rPr>
                <a:t>Tiner</a:t>
              </a:r>
            </a:p>
            <a:p>
              <a:pPr>
                <a:lnSpc>
                  <a:spcPct val="150000"/>
                </a:lnSpc>
              </a:pPr>
              <a:r>
                <a:rPr lang="fi-FI" sz="2000" b="1" dirty="0">
                  <a:solidFill>
                    <a:schemeClr val="tx1">
                      <a:lumMod val="65000"/>
                      <a:lumOff val="35000"/>
                    </a:schemeClr>
                  </a:solidFill>
                </a:rPr>
                <a:t>Tolüen</a:t>
              </a:r>
              <a:endParaRPr lang="tr-TR" sz="2000" b="1" dirty="0">
                <a:solidFill>
                  <a:schemeClr val="tx1">
                    <a:lumMod val="65000"/>
                    <a:lumOff val="35000"/>
                  </a:schemeClr>
                </a:solidFill>
              </a:endParaRPr>
            </a:p>
          </p:txBody>
        </p:sp>
        <p:pic>
          <p:nvPicPr>
            <p:cNvPr id="104" name="Resim 103"/>
            <p:cNvPicPr>
              <a:picLocks noChangeAspect="1"/>
            </p:cNvPicPr>
            <p:nvPr/>
          </p:nvPicPr>
          <p:blipFill>
            <a:blip r:embed="rId4"/>
            <a:stretch>
              <a:fillRect/>
            </a:stretch>
          </p:blipFill>
          <p:spPr>
            <a:xfrm>
              <a:off x="558800" y="1984709"/>
              <a:ext cx="187325" cy="187325"/>
            </a:xfrm>
            <a:prstGeom prst="rect">
              <a:avLst/>
            </a:prstGeom>
          </p:spPr>
        </p:pic>
        <p:pic>
          <p:nvPicPr>
            <p:cNvPr id="105" name="Resim 104"/>
            <p:cNvPicPr>
              <a:picLocks noChangeAspect="1"/>
            </p:cNvPicPr>
            <p:nvPr/>
          </p:nvPicPr>
          <p:blipFill>
            <a:blip r:embed="rId4"/>
            <a:stretch>
              <a:fillRect/>
            </a:stretch>
          </p:blipFill>
          <p:spPr>
            <a:xfrm>
              <a:off x="555240" y="2392394"/>
              <a:ext cx="187325" cy="187325"/>
            </a:xfrm>
            <a:prstGeom prst="rect">
              <a:avLst/>
            </a:prstGeom>
          </p:spPr>
        </p:pic>
        <p:pic>
          <p:nvPicPr>
            <p:cNvPr id="106" name="Resim 105"/>
            <p:cNvPicPr>
              <a:picLocks noChangeAspect="1"/>
            </p:cNvPicPr>
            <p:nvPr/>
          </p:nvPicPr>
          <p:blipFill>
            <a:blip r:embed="rId4"/>
            <a:stretch>
              <a:fillRect/>
            </a:stretch>
          </p:blipFill>
          <p:spPr>
            <a:xfrm>
              <a:off x="555239" y="2803898"/>
              <a:ext cx="187325" cy="187325"/>
            </a:xfrm>
            <a:prstGeom prst="rect">
              <a:avLst/>
            </a:prstGeom>
          </p:spPr>
        </p:pic>
        <p:pic>
          <p:nvPicPr>
            <p:cNvPr id="107" name="Resim 106"/>
            <p:cNvPicPr>
              <a:picLocks noChangeAspect="1"/>
            </p:cNvPicPr>
            <p:nvPr/>
          </p:nvPicPr>
          <p:blipFill>
            <a:blip r:embed="rId4"/>
            <a:stretch>
              <a:fillRect/>
            </a:stretch>
          </p:blipFill>
          <p:spPr>
            <a:xfrm>
              <a:off x="547118" y="3220667"/>
              <a:ext cx="187325" cy="187325"/>
            </a:xfrm>
            <a:prstGeom prst="rect">
              <a:avLst/>
            </a:prstGeom>
          </p:spPr>
        </p:pic>
        <p:pic>
          <p:nvPicPr>
            <p:cNvPr id="108" name="Resim 107"/>
            <p:cNvPicPr>
              <a:picLocks noChangeAspect="1"/>
            </p:cNvPicPr>
            <p:nvPr/>
          </p:nvPicPr>
          <p:blipFill>
            <a:blip r:embed="rId4"/>
            <a:stretch>
              <a:fillRect/>
            </a:stretch>
          </p:blipFill>
          <p:spPr>
            <a:xfrm>
              <a:off x="543558" y="3637977"/>
              <a:ext cx="187325" cy="187325"/>
            </a:xfrm>
            <a:prstGeom prst="rect">
              <a:avLst/>
            </a:prstGeom>
          </p:spPr>
        </p:pic>
        <p:pic>
          <p:nvPicPr>
            <p:cNvPr id="109" name="Resim 108"/>
            <p:cNvPicPr>
              <a:picLocks noChangeAspect="1"/>
            </p:cNvPicPr>
            <p:nvPr/>
          </p:nvPicPr>
          <p:blipFill>
            <a:blip r:embed="rId4"/>
            <a:stretch>
              <a:fillRect/>
            </a:stretch>
          </p:blipFill>
          <p:spPr>
            <a:xfrm>
              <a:off x="543557" y="4030231"/>
              <a:ext cx="187325" cy="187325"/>
            </a:xfrm>
            <a:prstGeom prst="rect">
              <a:avLst/>
            </a:prstGeom>
          </p:spPr>
        </p:pic>
        <p:pic>
          <p:nvPicPr>
            <p:cNvPr id="110" name="Resim 109"/>
            <p:cNvPicPr>
              <a:picLocks noChangeAspect="1"/>
            </p:cNvPicPr>
            <p:nvPr/>
          </p:nvPicPr>
          <p:blipFill>
            <a:blip r:embed="rId4"/>
            <a:stretch>
              <a:fillRect/>
            </a:stretch>
          </p:blipFill>
          <p:spPr>
            <a:xfrm>
              <a:off x="558799" y="4451995"/>
              <a:ext cx="187325" cy="187325"/>
            </a:xfrm>
            <a:prstGeom prst="rect">
              <a:avLst/>
            </a:prstGeom>
          </p:spPr>
        </p:pic>
      </p:grpSp>
      <p:grpSp>
        <p:nvGrpSpPr>
          <p:cNvPr id="111" name="Grup 110"/>
          <p:cNvGrpSpPr/>
          <p:nvPr/>
        </p:nvGrpSpPr>
        <p:grpSpPr>
          <a:xfrm>
            <a:off x="4522326" y="1539182"/>
            <a:ext cx="2160987" cy="4199611"/>
            <a:chOff x="543557" y="1795816"/>
            <a:chExt cx="2160987" cy="3756202"/>
          </a:xfrm>
        </p:grpSpPr>
        <p:sp>
          <p:nvSpPr>
            <p:cNvPr id="112" name="Dikdörtgen 111"/>
            <p:cNvSpPr/>
            <p:nvPr/>
          </p:nvSpPr>
          <p:spPr>
            <a:xfrm>
              <a:off x="816168" y="1795816"/>
              <a:ext cx="1888376" cy="3756202"/>
            </a:xfrm>
            <a:prstGeom prst="rect">
              <a:avLst/>
            </a:prstGeom>
          </p:spPr>
          <p:txBody>
            <a:bodyPr wrap="square">
              <a:spAutoFit/>
            </a:bodyPr>
            <a:lstStyle/>
            <a:p>
              <a:pPr>
                <a:lnSpc>
                  <a:spcPct val="150000"/>
                </a:lnSpc>
              </a:pPr>
              <a:r>
                <a:rPr lang="fi-FI" sz="2000" dirty="0">
                  <a:solidFill>
                    <a:schemeClr val="tx1">
                      <a:lumMod val="65000"/>
                      <a:lumOff val="35000"/>
                    </a:schemeClr>
                  </a:solidFill>
                </a:rPr>
                <a:t>Ddt</a:t>
              </a:r>
            </a:p>
            <a:p>
              <a:pPr>
                <a:lnSpc>
                  <a:spcPct val="150000"/>
                </a:lnSpc>
              </a:pPr>
              <a:r>
                <a:rPr lang="fi-FI" sz="2000" b="1" dirty="0">
                  <a:solidFill>
                    <a:schemeClr val="tx1">
                      <a:lumMod val="65000"/>
                      <a:lumOff val="35000"/>
                    </a:schemeClr>
                  </a:solidFill>
                </a:rPr>
                <a:t>Formaldehid</a:t>
              </a:r>
            </a:p>
            <a:p>
              <a:pPr>
                <a:lnSpc>
                  <a:spcPct val="150000"/>
                </a:lnSpc>
              </a:pPr>
              <a:r>
                <a:rPr lang="fi-FI" sz="2000" dirty="0">
                  <a:solidFill>
                    <a:schemeClr val="tx1">
                      <a:lumMod val="65000"/>
                      <a:lumOff val="35000"/>
                    </a:schemeClr>
                  </a:solidFill>
                </a:rPr>
                <a:t>Hidrojen </a:t>
              </a:r>
              <a:r>
                <a:rPr lang="fi-FI" sz="2000" b="1" dirty="0">
                  <a:solidFill>
                    <a:schemeClr val="tx1">
                      <a:lumMod val="65000"/>
                      <a:lumOff val="35000"/>
                    </a:schemeClr>
                  </a:solidFill>
                </a:rPr>
                <a:t>Siyanür</a:t>
              </a:r>
            </a:p>
            <a:p>
              <a:pPr>
                <a:lnSpc>
                  <a:spcPct val="150000"/>
                </a:lnSpc>
              </a:pPr>
              <a:r>
                <a:rPr lang="fi-FI" sz="2000" dirty="0">
                  <a:solidFill>
                    <a:schemeClr val="tx1">
                      <a:lumMod val="65000"/>
                      <a:lumOff val="35000"/>
                    </a:schemeClr>
                  </a:solidFill>
                </a:rPr>
                <a:t>Kadmiyum</a:t>
              </a:r>
            </a:p>
            <a:p>
              <a:pPr>
                <a:lnSpc>
                  <a:spcPct val="150000"/>
                </a:lnSpc>
              </a:pPr>
              <a:r>
                <a:rPr lang="fi-FI" sz="2000" b="1" dirty="0">
                  <a:solidFill>
                    <a:schemeClr val="tx1">
                      <a:lumMod val="65000"/>
                      <a:lumOff val="35000"/>
                    </a:schemeClr>
                  </a:solidFill>
                </a:rPr>
                <a:t>Karbon </a:t>
              </a:r>
              <a:r>
                <a:rPr lang="fi-FI" sz="2000" dirty="0">
                  <a:solidFill>
                    <a:schemeClr val="tx1">
                      <a:lumMod val="65000"/>
                      <a:lumOff val="35000"/>
                    </a:schemeClr>
                  </a:solidFill>
                </a:rPr>
                <a:t>Monoksit</a:t>
              </a:r>
            </a:p>
            <a:p>
              <a:pPr>
                <a:lnSpc>
                  <a:spcPct val="150000"/>
                </a:lnSpc>
              </a:pPr>
              <a:r>
                <a:rPr lang="fi-FI" sz="2000" b="1" dirty="0">
                  <a:solidFill>
                    <a:schemeClr val="tx1">
                      <a:lumMod val="65000"/>
                      <a:lumOff val="35000"/>
                    </a:schemeClr>
                  </a:solidFill>
                </a:rPr>
                <a:t>Uçucu Aminler</a:t>
              </a:r>
            </a:p>
            <a:p>
              <a:pPr>
                <a:lnSpc>
                  <a:spcPct val="150000"/>
                </a:lnSpc>
              </a:pPr>
              <a:r>
                <a:rPr lang="fi-FI" sz="2000" dirty="0">
                  <a:solidFill>
                    <a:schemeClr val="tx1">
                      <a:lumMod val="65000"/>
                      <a:lumOff val="35000"/>
                    </a:schemeClr>
                  </a:solidFill>
                </a:rPr>
                <a:t>Katran</a:t>
              </a:r>
              <a:endParaRPr lang="tr-TR" sz="2000" dirty="0">
                <a:solidFill>
                  <a:schemeClr val="tx1">
                    <a:lumMod val="65000"/>
                    <a:lumOff val="35000"/>
                  </a:schemeClr>
                </a:solidFill>
              </a:endParaRPr>
            </a:p>
          </p:txBody>
        </p:sp>
        <p:pic>
          <p:nvPicPr>
            <p:cNvPr id="113" name="Resim 112"/>
            <p:cNvPicPr>
              <a:picLocks noChangeAspect="1"/>
            </p:cNvPicPr>
            <p:nvPr/>
          </p:nvPicPr>
          <p:blipFill>
            <a:blip r:embed="rId4"/>
            <a:stretch>
              <a:fillRect/>
            </a:stretch>
          </p:blipFill>
          <p:spPr>
            <a:xfrm>
              <a:off x="558800" y="1984709"/>
              <a:ext cx="187325" cy="187325"/>
            </a:xfrm>
            <a:prstGeom prst="rect">
              <a:avLst/>
            </a:prstGeom>
          </p:spPr>
        </p:pic>
        <p:pic>
          <p:nvPicPr>
            <p:cNvPr id="114" name="Resim 113"/>
            <p:cNvPicPr>
              <a:picLocks noChangeAspect="1"/>
            </p:cNvPicPr>
            <p:nvPr/>
          </p:nvPicPr>
          <p:blipFill>
            <a:blip r:embed="rId4"/>
            <a:stretch>
              <a:fillRect/>
            </a:stretch>
          </p:blipFill>
          <p:spPr>
            <a:xfrm>
              <a:off x="555240" y="2392394"/>
              <a:ext cx="187325" cy="187325"/>
            </a:xfrm>
            <a:prstGeom prst="rect">
              <a:avLst/>
            </a:prstGeom>
          </p:spPr>
        </p:pic>
        <p:pic>
          <p:nvPicPr>
            <p:cNvPr id="115" name="Resim 114"/>
            <p:cNvPicPr>
              <a:picLocks noChangeAspect="1"/>
            </p:cNvPicPr>
            <p:nvPr/>
          </p:nvPicPr>
          <p:blipFill>
            <a:blip r:embed="rId4"/>
            <a:stretch>
              <a:fillRect/>
            </a:stretch>
          </p:blipFill>
          <p:spPr>
            <a:xfrm>
              <a:off x="555239" y="2803898"/>
              <a:ext cx="187325" cy="187325"/>
            </a:xfrm>
            <a:prstGeom prst="rect">
              <a:avLst/>
            </a:prstGeom>
          </p:spPr>
        </p:pic>
        <p:pic>
          <p:nvPicPr>
            <p:cNvPr id="116" name="Resim 115"/>
            <p:cNvPicPr>
              <a:picLocks noChangeAspect="1"/>
            </p:cNvPicPr>
            <p:nvPr/>
          </p:nvPicPr>
          <p:blipFill>
            <a:blip r:embed="rId4"/>
            <a:stretch>
              <a:fillRect/>
            </a:stretch>
          </p:blipFill>
          <p:spPr>
            <a:xfrm>
              <a:off x="547118" y="3220667"/>
              <a:ext cx="187325" cy="187325"/>
            </a:xfrm>
            <a:prstGeom prst="rect">
              <a:avLst/>
            </a:prstGeom>
          </p:spPr>
        </p:pic>
        <p:pic>
          <p:nvPicPr>
            <p:cNvPr id="117" name="Resim 116"/>
            <p:cNvPicPr>
              <a:picLocks noChangeAspect="1"/>
            </p:cNvPicPr>
            <p:nvPr/>
          </p:nvPicPr>
          <p:blipFill>
            <a:blip r:embed="rId4"/>
            <a:stretch>
              <a:fillRect/>
            </a:stretch>
          </p:blipFill>
          <p:spPr>
            <a:xfrm>
              <a:off x="543558" y="3637977"/>
              <a:ext cx="187325" cy="187325"/>
            </a:xfrm>
            <a:prstGeom prst="rect">
              <a:avLst/>
            </a:prstGeom>
          </p:spPr>
        </p:pic>
        <p:pic>
          <p:nvPicPr>
            <p:cNvPr id="118" name="Resim 117"/>
            <p:cNvPicPr>
              <a:picLocks noChangeAspect="1"/>
            </p:cNvPicPr>
            <p:nvPr/>
          </p:nvPicPr>
          <p:blipFill>
            <a:blip r:embed="rId4"/>
            <a:stretch>
              <a:fillRect/>
            </a:stretch>
          </p:blipFill>
          <p:spPr>
            <a:xfrm>
              <a:off x="543557" y="4030231"/>
              <a:ext cx="187325" cy="187325"/>
            </a:xfrm>
            <a:prstGeom prst="rect">
              <a:avLst/>
            </a:prstGeom>
          </p:spPr>
        </p:pic>
        <p:pic>
          <p:nvPicPr>
            <p:cNvPr id="119" name="Resim 118"/>
            <p:cNvPicPr>
              <a:picLocks noChangeAspect="1"/>
            </p:cNvPicPr>
            <p:nvPr/>
          </p:nvPicPr>
          <p:blipFill>
            <a:blip r:embed="rId4"/>
            <a:stretch>
              <a:fillRect/>
            </a:stretch>
          </p:blipFill>
          <p:spPr>
            <a:xfrm>
              <a:off x="558799" y="4451995"/>
              <a:ext cx="187325" cy="187325"/>
            </a:xfrm>
            <a:prstGeom prst="rect">
              <a:avLst/>
            </a:prstGeom>
          </p:spPr>
        </p:pic>
      </p:grpSp>
      <p:pic>
        <p:nvPicPr>
          <p:cNvPr id="31" name="Resim 30"/>
          <p:cNvPicPr>
            <a:picLocks noChangeAspect="1"/>
          </p:cNvPicPr>
          <p:nvPr/>
        </p:nvPicPr>
        <p:blipFill>
          <a:blip r:embed="rId4"/>
          <a:stretch>
            <a:fillRect/>
          </a:stretch>
        </p:blipFill>
        <p:spPr>
          <a:xfrm>
            <a:off x="4559119" y="4955793"/>
            <a:ext cx="187325" cy="209438"/>
          </a:xfrm>
          <a:prstGeom prst="rect">
            <a:avLst/>
          </a:prstGeom>
        </p:spPr>
      </p:pic>
      <p:pic>
        <p:nvPicPr>
          <p:cNvPr id="32" name="Resim 31"/>
          <p:cNvPicPr>
            <a:picLocks noChangeAspect="1"/>
          </p:cNvPicPr>
          <p:nvPr/>
        </p:nvPicPr>
        <p:blipFill>
          <a:blip r:embed="rId4"/>
          <a:stretch>
            <a:fillRect/>
          </a:stretch>
        </p:blipFill>
        <p:spPr>
          <a:xfrm>
            <a:off x="4566749" y="5404726"/>
            <a:ext cx="187325" cy="209438"/>
          </a:xfrm>
          <a:prstGeom prst="rect">
            <a:avLst/>
          </a:prstGeom>
        </p:spPr>
      </p:pic>
    </p:spTree>
    <p:extLst>
      <p:ext uri="{BB962C8B-B14F-4D97-AF65-F5344CB8AC3E}">
        <p14:creationId xmlns:p14="http://schemas.microsoft.com/office/powerpoint/2010/main" val="1806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3"/>
                                        </p:tgtEl>
                                        <p:attrNameLst>
                                          <p:attrName>style.visibility</p:attrName>
                                        </p:attrNameLst>
                                      </p:cBhvr>
                                      <p:to>
                                        <p:strVal val="visible"/>
                                      </p:to>
                                    </p:set>
                                    <p:animEffect transition="in" filter="fade">
                                      <p:cBhvr>
                                        <p:cTn id="7" dur="250"/>
                                        <p:tgtEl>
                                          <p:spTgt spid="2103"/>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101"/>
                                        </p:tgtEl>
                                        <p:attrNameLst>
                                          <p:attrName>style.visibility</p:attrName>
                                        </p:attrNameLst>
                                      </p:cBhvr>
                                      <p:to>
                                        <p:strVal val="visible"/>
                                      </p:to>
                                    </p:set>
                                    <p:animEffect transition="in" filter="wipe(up)">
                                      <p:cBhvr>
                                        <p:cTn id="17" dur="500"/>
                                        <p:tgtEl>
                                          <p:spTgt spid="2101"/>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up)">
                                      <p:cBhvr>
                                        <p:cTn id="21" dur="500"/>
                                        <p:tgtEl>
                                          <p:spTgt spid="102"/>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up)">
                                      <p:cBhvr>
                                        <p:cTn id="2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8938078" cy="830997"/>
          </a:xfrm>
          <a:prstGeom prst="rect">
            <a:avLst/>
          </a:prstGeom>
          <a:noFill/>
        </p:spPr>
        <p:txBody>
          <a:bodyPr wrap="square" rtlCol="0">
            <a:spAutoFit/>
          </a:bodyPr>
          <a:lstStyle/>
          <a:p>
            <a:r>
              <a:rPr lang="tr-TR" sz="4800" b="1" dirty="0">
                <a:solidFill>
                  <a:srgbClr val="E61F4F"/>
                </a:solidFill>
              </a:rPr>
              <a:t>Nikotin ve Zararları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solidFill>
            <a:schemeClr val="bg1">
              <a:lumMod val="95000"/>
            </a:schemeClr>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2352383"/>
            <a:ext cx="4934812" cy="400110"/>
          </a:xfrm>
          <a:prstGeom prst="rect">
            <a:avLst/>
          </a:prstGeom>
          <a:noFill/>
        </p:spPr>
        <p:txBody>
          <a:bodyPr wrap="none" rtlCol="0">
            <a:spAutoFit/>
          </a:bodyPr>
          <a:lstStyle/>
          <a:p>
            <a:r>
              <a:rPr lang="tr-TR" sz="2000" dirty="0">
                <a:solidFill>
                  <a:schemeClr val="tx1">
                    <a:lumMod val="65000"/>
                    <a:lumOff val="35000"/>
                  </a:schemeClr>
                </a:solidFill>
              </a:rPr>
              <a:t>Sigara bağımlılığı aslında nikotin bağımlılığıdır.</a:t>
            </a:r>
          </a:p>
        </p:txBody>
      </p:sp>
      <p:sp>
        <p:nvSpPr>
          <p:cNvPr id="84" name="Line 5"/>
          <p:cNvSpPr>
            <a:spLocks noChangeShapeType="1"/>
          </p:cNvSpPr>
          <p:nvPr/>
        </p:nvSpPr>
        <p:spPr bwMode="auto">
          <a:xfrm>
            <a:off x="756520" y="2560131"/>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870695"/>
            <a:ext cx="5329279" cy="707886"/>
          </a:xfrm>
          <a:prstGeom prst="rect">
            <a:avLst/>
          </a:prstGeom>
          <a:noFill/>
        </p:spPr>
        <p:txBody>
          <a:bodyPr wrap="none" rtlCol="0">
            <a:spAutoFit/>
          </a:bodyPr>
          <a:lstStyle/>
          <a:p>
            <a:r>
              <a:rPr lang="tr-TR" sz="2000" dirty="0">
                <a:solidFill>
                  <a:schemeClr val="tx1">
                    <a:lumMod val="65000"/>
                    <a:lumOff val="35000"/>
                  </a:schemeClr>
                </a:solidFill>
              </a:rPr>
              <a:t>Her sigara içildiğinde nikotin deriden, ağız içinden</a:t>
            </a:r>
          </a:p>
          <a:p>
            <a:r>
              <a:rPr lang="tr-TR" sz="2000" dirty="0">
                <a:solidFill>
                  <a:schemeClr val="tx1">
                    <a:lumMod val="65000"/>
                    <a:lumOff val="35000"/>
                  </a:schemeClr>
                </a:solidFill>
              </a:rPr>
              <a:t>ve duman yoluyla akciğerler tarafından emilir.</a:t>
            </a:r>
          </a:p>
        </p:txBody>
      </p:sp>
      <p:sp>
        <p:nvSpPr>
          <p:cNvPr id="90" name="Line 5"/>
          <p:cNvSpPr>
            <a:spLocks noChangeShapeType="1"/>
          </p:cNvSpPr>
          <p:nvPr/>
        </p:nvSpPr>
        <p:spPr bwMode="auto">
          <a:xfrm>
            <a:off x="756520" y="3078443"/>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697858"/>
            <a:ext cx="4973349" cy="707886"/>
          </a:xfrm>
          <a:prstGeom prst="rect">
            <a:avLst/>
          </a:prstGeom>
          <a:noFill/>
        </p:spPr>
        <p:txBody>
          <a:bodyPr wrap="none" rtlCol="0">
            <a:spAutoFit/>
          </a:bodyPr>
          <a:lstStyle/>
          <a:p>
            <a:r>
              <a:rPr lang="tr-TR" sz="2000" dirty="0">
                <a:solidFill>
                  <a:schemeClr val="tx1">
                    <a:lumMod val="65000"/>
                    <a:lumOff val="35000"/>
                  </a:schemeClr>
                </a:solidFill>
              </a:rPr>
              <a:t>İçe çekilen nikotin önce beyne, oradan da tüm</a:t>
            </a:r>
          </a:p>
          <a:p>
            <a:r>
              <a:rPr lang="tr-TR" sz="2000" dirty="0">
                <a:solidFill>
                  <a:schemeClr val="tx1">
                    <a:lumMod val="65000"/>
                    <a:lumOff val="35000"/>
                  </a:schemeClr>
                </a:solidFill>
              </a:rPr>
              <a:t>vücuda dağılır.</a:t>
            </a:r>
          </a:p>
        </p:txBody>
      </p:sp>
      <p:sp>
        <p:nvSpPr>
          <p:cNvPr id="92" name="Line 5"/>
          <p:cNvSpPr>
            <a:spLocks noChangeShapeType="1"/>
          </p:cNvSpPr>
          <p:nvPr/>
        </p:nvSpPr>
        <p:spPr bwMode="auto">
          <a:xfrm>
            <a:off x="763973" y="3905606"/>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a:stretch>
            <a:fillRect/>
          </a:stretch>
        </p:blipFill>
        <p:spPr>
          <a:xfrm>
            <a:off x="7959395" y="1957574"/>
            <a:ext cx="2328750" cy="1710000"/>
          </a:xfrm>
          <a:prstGeom prst="rect">
            <a:avLst/>
          </a:prstGeom>
        </p:spPr>
      </p:pic>
    </p:spTree>
    <p:extLst>
      <p:ext uri="{BB962C8B-B14F-4D97-AF65-F5344CB8AC3E}">
        <p14:creationId xmlns:p14="http://schemas.microsoft.com/office/powerpoint/2010/main" val="3704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250"/>
                                        <p:tgtEl>
                                          <p:spTgt spid="84"/>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25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50"/>
                                        <p:tgtEl>
                                          <p:spTgt spid="9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25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250"/>
                                        <p:tgtEl>
                                          <p:spTgt spid="92"/>
                                        </p:tgtEl>
                                      </p:cBhvr>
                                    </p:animEffect>
                                  </p:childTnLst>
                                </p:cTn>
                              </p:par>
                            </p:childTnLst>
                          </p:cTn>
                        </p:par>
                        <p:par>
                          <p:cTn id="47" fill="hold">
                            <p:stCondLst>
                              <p:cond delay="2250"/>
                            </p:stCondLst>
                            <p:childTnLst>
                              <p:par>
                                <p:cTn id="48" presetID="10"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287375" y="568325"/>
            <a:ext cx="7617278" cy="830997"/>
          </a:xfrm>
          <a:prstGeom prst="rect">
            <a:avLst/>
          </a:prstGeom>
          <a:noFill/>
        </p:spPr>
        <p:txBody>
          <a:bodyPr wrap="none" rtlCol="0">
            <a:spAutoFit/>
          </a:bodyPr>
          <a:lstStyle/>
          <a:p>
            <a:pPr algn="ctr"/>
            <a:r>
              <a:rPr lang="tr-TR" sz="4800" b="1" dirty="0">
                <a:solidFill>
                  <a:srgbClr val="E61F4F"/>
                </a:solidFill>
              </a:rPr>
              <a:t>Sigara İçen Kişiye Neler Olur?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5"/>
          <p:cNvSpPr>
            <a:spLocks noChangeArrowheads="1"/>
          </p:cNvSpPr>
          <p:nvPr/>
        </p:nvSpPr>
        <p:spPr bwMode="auto">
          <a:xfrm>
            <a:off x="7939439" y="2132571"/>
            <a:ext cx="3144837" cy="3144836"/>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Oval 6"/>
          <p:cNvSpPr>
            <a:spLocks noChangeArrowheads="1"/>
          </p:cNvSpPr>
          <p:nvPr/>
        </p:nvSpPr>
        <p:spPr bwMode="auto">
          <a:xfrm>
            <a:off x="8275187" y="2477945"/>
            <a:ext cx="2497991" cy="2499232"/>
          </a:xfrm>
          <a:prstGeom prst="ellipse">
            <a:avLst/>
          </a:prstGeom>
          <a:blipFill dpi="0" rotWithShape="1">
            <a:blip r:embed="rId4"/>
            <a:srcRect/>
            <a:stretch>
              <a:fillRect l="4000" t="12000" r="13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800402" y="1713206"/>
            <a:ext cx="6096000" cy="3323987"/>
          </a:xfrm>
          <a:prstGeom prst="rect">
            <a:avLst/>
          </a:prstGeom>
        </p:spPr>
        <p:txBody>
          <a:bodyPr>
            <a:spAutoFit/>
          </a:bodyPr>
          <a:lstStyle/>
          <a:p>
            <a:pPr>
              <a:lnSpc>
                <a:spcPct val="150000"/>
              </a:lnSpc>
            </a:pPr>
            <a:r>
              <a:rPr lang="tr-TR" sz="2000" b="1" dirty="0">
                <a:solidFill>
                  <a:srgbClr val="11A74F"/>
                </a:solidFill>
              </a:rPr>
              <a:t>1 </a:t>
            </a:r>
            <a:r>
              <a:rPr lang="tr-TR" sz="2000" dirty="0">
                <a:solidFill>
                  <a:schemeClr val="tx1">
                    <a:lumMod val="65000"/>
                    <a:lumOff val="35000"/>
                  </a:schemeClr>
                </a:solidFill>
              </a:rPr>
              <a:t>Beyindeki kan akışı yavaşlar.</a:t>
            </a:r>
          </a:p>
          <a:p>
            <a:pPr>
              <a:lnSpc>
                <a:spcPct val="150000"/>
              </a:lnSpc>
            </a:pPr>
            <a:r>
              <a:rPr lang="tr-TR" sz="2000" b="1" dirty="0">
                <a:solidFill>
                  <a:srgbClr val="11A74F"/>
                </a:solidFill>
              </a:rPr>
              <a:t>2</a:t>
            </a:r>
            <a:r>
              <a:rPr lang="tr-TR" sz="2000" dirty="0">
                <a:solidFill>
                  <a:schemeClr val="tx1">
                    <a:lumMod val="65000"/>
                    <a:lumOff val="35000"/>
                  </a:schemeClr>
                </a:solidFill>
              </a:rPr>
              <a:t> El ve ayak parmaklarına kan akışı zayıflar.</a:t>
            </a:r>
          </a:p>
          <a:p>
            <a:pPr>
              <a:lnSpc>
                <a:spcPct val="150000"/>
              </a:lnSpc>
            </a:pPr>
            <a:r>
              <a:rPr lang="tr-TR" sz="2000" b="1" dirty="0">
                <a:solidFill>
                  <a:srgbClr val="11A74F"/>
                </a:solidFill>
              </a:rPr>
              <a:t>3</a:t>
            </a:r>
            <a:r>
              <a:rPr lang="tr-TR" sz="2000" dirty="0">
                <a:solidFill>
                  <a:schemeClr val="tx1">
                    <a:lumMod val="65000"/>
                    <a:lumOff val="35000"/>
                  </a:schemeClr>
                </a:solidFill>
              </a:rPr>
              <a:t> Mide, asit üretir.</a:t>
            </a:r>
          </a:p>
          <a:p>
            <a:pPr>
              <a:lnSpc>
                <a:spcPct val="150000"/>
              </a:lnSpc>
            </a:pPr>
            <a:r>
              <a:rPr lang="tr-TR" sz="2000" b="1" dirty="0">
                <a:solidFill>
                  <a:srgbClr val="11A74F"/>
                </a:solidFill>
              </a:rPr>
              <a:t>4</a:t>
            </a:r>
            <a:r>
              <a:rPr lang="tr-TR" sz="2000" dirty="0">
                <a:solidFill>
                  <a:schemeClr val="tx1">
                    <a:lumMod val="65000"/>
                    <a:lumOff val="35000"/>
                  </a:schemeClr>
                </a:solidFill>
              </a:rPr>
              <a:t> Kan basıncı artar, kalp atışı hızlanır.</a:t>
            </a:r>
          </a:p>
          <a:p>
            <a:pPr>
              <a:lnSpc>
                <a:spcPct val="150000"/>
              </a:lnSpc>
            </a:pPr>
            <a:r>
              <a:rPr lang="tr-TR" sz="2000" b="1" dirty="0">
                <a:solidFill>
                  <a:srgbClr val="11A74F"/>
                </a:solidFill>
              </a:rPr>
              <a:t>5 </a:t>
            </a:r>
            <a:r>
              <a:rPr lang="tr-TR" sz="2000" dirty="0">
                <a:solidFill>
                  <a:schemeClr val="tx1">
                    <a:lumMod val="65000"/>
                    <a:lumOff val="35000"/>
                  </a:schemeClr>
                </a:solidFill>
              </a:rPr>
              <a:t>Böbrekler, idrarı olması gerekenden daha az üretir.</a:t>
            </a:r>
          </a:p>
          <a:p>
            <a:pPr>
              <a:lnSpc>
                <a:spcPct val="150000"/>
              </a:lnSpc>
            </a:pPr>
            <a:r>
              <a:rPr lang="tr-TR" sz="2000" b="1" dirty="0">
                <a:solidFill>
                  <a:srgbClr val="11A74F"/>
                </a:solidFill>
              </a:rPr>
              <a:t>6</a:t>
            </a:r>
            <a:r>
              <a:rPr lang="tr-TR" sz="2000" dirty="0">
                <a:solidFill>
                  <a:schemeClr val="tx1">
                    <a:lumMod val="65000"/>
                    <a:lumOff val="35000"/>
                  </a:schemeClr>
                </a:solidFill>
              </a:rPr>
              <a:t> Koku ve tat alma duyuları zayıflar.</a:t>
            </a:r>
          </a:p>
          <a:p>
            <a:pPr>
              <a:lnSpc>
                <a:spcPct val="150000"/>
              </a:lnSpc>
            </a:pPr>
            <a:r>
              <a:rPr lang="tr-TR" sz="2000" b="1" dirty="0">
                <a:solidFill>
                  <a:srgbClr val="11A74F"/>
                </a:solidFill>
              </a:rPr>
              <a:t>7</a:t>
            </a:r>
            <a:r>
              <a:rPr lang="tr-TR" sz="2000" dirty="0">
                <a:solidFill>
                  <a:schemeClr val="tx1">
                    <a:lumMod val="65000"/>
                    <a:lumOff val="35000"/>
                  </a:schemeClr>
                </a:solidFill>
              </a:rPr>
              <a:t> Beyin ve sinir sistemi önce hızlı çalışır, sonra yavaşlar.</a:t>
            </a:r>
          </a:p>
        </p:txBody>
      </p:sp>
    </p:spTree>
    <p:extLst>
      <p:ext uri="{BB962C8B-B14F-4D97-AF65-F5344CB8AC3E}">
        <p14:creationId xmlns:p14="http://schemas.microsoft.com/office/powerpoint/2010/main" val="2192351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250"/>
                                        <p:tgtEl>
                                          <p:spTgt spid="90"/>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90" grpId="0" animBg="1"/>
      <p:bldP spid="9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111" name="Grup 2110"/>
          <p:cNvGrpSpPr/>
          <p:nvPr/>
        </p:nvGrpSpPr>
        <p:grpSpPr>
          <a:xfrm>
            <a:off x="1238364" y="1802305"/>
            <a:ext cx="3060504" cy="3189671"/>
            <a:chOff x="1238364" y="1802305"/>
            <a:chExt cx="3060504" cy="3189671"/>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64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238364" y="4068646"/>
              <a:ext cx="3060504" cy="923330"/>
            </a:xfrm>
            <a:prstGeom prst="rect">
              <a:avLst/>
            </a:prstGeom>
            <a:noFill/>
          </p:spPr>
          <p:txBody>
            <a:bodyPr wrap="square" rtlCol="0">
              <a:spAutoFit/>
            </a:bodyPr>
            <a:lstStyle/>
            <a:p>
              <a:pPr algn="ctr"/>
              <a:r>
                <a:rPr lang="tr-TR" dirty="0">
                  <a:solidFill>
                    <a:schemeClr val="tx1">
                      <a:lumMod val="65000"/>
                      <a:lumOff val="35000"/>
                    </a:schemeClr>
                  </a:solidFill>
                </a:rPr>
                <a:t>Sık sık nefessiz kalıp </a:t>
              </a:r>
            </a:p>
            <a:p>
              <a:pPr algn="ctr"/>
              <a:r>
                <a:rPr lang="tr-TR" dirty="0">
                  <a:solidFill>
                    <a:schemeClr val="tx1">
                      <a:lumMod val="65000"/>
                      <a:lumOff val="35000"/>
                    </a:schemeClr>
                  </a:solidFill>
                </a:rPr>
                <a:t>öksürük nöbetleri</a:t>
              </a:r>
            </a:p>
            <a:p>
              <a:pPr algn="ctr"/>
              <a:r>
                <a:rPr lang="tr-TR" dirty="0">
                  <a:solidFill>
                    <a:schemeClr val="tx1">
                      <a:lumMod val="65000"/>
                      <a:lumOff val="35000"/>
                    </a:schemeClr>
                  </a:solidFill>
                </a:rPr>
                <a:t>geçirirler.</a:t>
              </a:r>
            </a:p>
          </p:txBody>
        </p:sp>
      </p:grpSp>
      <p:grpSp>
        <p:nvGrpSpPr>
          <p:cNvPr id="64" name="Grup 63"/>
          <p:cNvGrpSpPr/>
          <p:nvPr/>
        </p:nvGrpSpPr>
        <p:grpSpPr>
          <a:xfrm>
            <a:off x="4841858" y="1834640"/>
            <a:ext cx="2359437" cy="3150354"/>
            <a:chOff x="4920806" y="1802305"/>
            <a:chExt cx="2359437" cy="3150354"/>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160351"/>
              <a:ext cx="2350387" cy="646331"/>
            </a:xfrm>
            <a:prstGeom prst="rect">
              <a:avLst/>
            </a:prstGeom>
            <a:noFill/>
          </p:spPr>
          <p:txBody>
            <a:bodyPr wrap="square" rtlCol="0">
              <a:spAutoFit/>
            </a:bodyPr>
            <a:lstStyle/>
            <a:p>
              <a:pPr algn="ctr"/>
              <a:r>
                <a:rPr lang="tr-TR" dirty="0">
                  <a:solidFill>
                    <a:schemeClr val="tx1">
                      <a:lumMod val="65000"/>
                      <a:lumOff val="35000"/>
                    </a:schemeClr>
                  </a:solidFill>
                </a:rPr>
                <a:t>Kemiklerinin</a:t>
              </a:r>
            </a:p>
            <a:p>
              <a:pPr algn="ctr"/>
              <a:r>
                <a:rPr lang="tr-TR" dirty="0">
                  <a:solidFill>
                    <a:schemeClr val="tx1">
                      <a:lumMod val="65000"/>
                      <a:lumOff val="35000"/>
                    </a:schemeClr>
                  </a:solidFill>
                </a:rPr>
                <a:t>kırılma riski artar.</a:t>
              </a:r>
            </a:p>
          </p:txBody>
        </p:sp>
      </p:grpSp>
      <p:grpSp>
        <p:nvGrpSpPr>
          <p:cNvPr id="65" name="Grup 64"/>
          <p:cNvGrpSpPr/>
          <p:nvPr/>
        </p:nvGrpSpPr>
        <p:grpSpPr>
          <a:xfrm>
            <a:off x="8002502" y="1794118"/>
            <a:ext cx="2757381" cy="3150354"/>
            <a:chOff x="8002502" y="1794118"/>
            <a:chExt cx="2757381"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002502" y="4165313"/>
              <a:ext cx="2757381" cy="646331"/>
            </a:xfrm>
            <a:prstGeom prst="rect">
              <a:avLst/>
            </a:prstGeom>
            <a:noFill/>
          </p:spPr>
          <p:txBody>
            <a:bodyPr wrap="square" rtlCol="0">
              <a:spAutoFit/>
            </a:bodyPr>
            <a:lstStyle/>
            <a:p>
              <a:pPr algn="ctr"/>
              <a:r>
                <a:rPr lang="tr-TR" dirty="0">
                  <a:solidFill>
                    <a:schemeClr val="tx1">
                      <a:lumMod val="65000"/>
                      <a:lumOff val="35000"/>
                    </a:schemeClr>
                  </a:solidFill>
                </a:rPr>
                <a:t>Saçlarının dökülmesine</a:t>
              </a:r>
            </a:p>
            <a:p>
              <a:pPr algn="ctr"/>
              <a:r>
                <a:rPr lang="tr-TR" dirty="0">
                  <a:solidFill>
                    <a:schemeClr val="tx1">
                      <a:lumMod val="65000"/>
                      <a:lumOff val="35000"/>
                    </a:schemeClr>
                  </a:solidFill>
                </a:rPr>
                <a:t>neden olur.</a:t>
              </a:r>
            </a:p>
          </p:txBody>
        </p:sp>
      </p:grpSp>
    </p:spTree>
    <p:extLst>
      <p:ext uri="{BB962C8B-B14F-4D97-AF65-F5344CB8AC3E}">
        <p14:creationId xmlns:p14="http://schemas.microsoft.com/office/powerpoint/2010/main" val="21309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111"/>
                                        </p:tgtEl>
                                        <p:attrNameLst>
                                          <p:attrName>style.visibility</p:attrName>
                                        </p:attrNameLst>
                                      </p:cBhvr>
                                      <p:to>
                                        <p:strVal val="visible"/>
                                      </p:to>
                                    </p:set>
                                    <p:animEffect transition="in" filter="fade">
                                      <p:cBhvr>
                                        <p:cTn id="18" dur="500"/>
                                        <p:tgtEl>
                                          <p:spTgt spid="2111"/>
                                        </p:tgtEl>
                                      </p:cBhvr>
                                    </p:animEffect>
                                    <p:anim calcmode="lin" valueType="num">
                                      <p:cBhvr>
                                        <p:cTn id="19" dur="500" fill="hold"/>
                                        <p:tgtEl>
                                          <p:spTgt spid="2111"/>
                                        </p:tgtEl>
                                        <p:attrNameLst>
                                          <p:attrName>ppt_x</p:attrName>
                                        </p:attrNameLst>
                                      </p:cBhvr>
                                      <p:tavLst>
                                        <p:tav tm="0">
                                          <p:val>
                                            <p:strVal val="#ppt_x"/>
                                          </p:val>
                                        </p:tav>
                                        <p:tav tm="100000">
                                          <p:val>
                                            <p:strVal val="#ppt_x"/>
                                          </p:val>
                                        </p:tav>
                                      </p:tavLst>
                                    </p:anim>
                                    <p:anim calcmode="lin" valueType="num">
                                      <p:cBhvr>
                                        <p:cTn id="20" dur="500" fill="hold"/>
                                        <p:tgtEl>
                                          <p:spTgt spid="21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anim calcmode="lin" valueType="num">
                                      <p:cBhvr>
                                        <p:cTn id="25" dur="500" fill="hold"/>
                                        <p:tgtEl>
                                          <p:spTgt spid="64"/>
                                        </p:tgtEl>
                                        <p:attrNameLst>
                                          <p:attrName>ppt_x</p:attrName>
                                        </p:attrNameLst>
                                      </p:cBhvr>
                                      <p:tavLst>
                                        <p:tav tm="0">
                                          <p:val>
                                            <p:strVal val="#ppt_x"/>
                                          </p:val>
                                        </p:tav>
                                        <p:tav tm="100000">
                                          <p:val>
                                            <p:strVal val="#ppt_x"/>
                                          </p:val>
                                        </p:tav>
                                      </p:tavLst>
                                    </p:anim>
                                    <p:anim calcmode="lin" valueType="num">
                                      <p:cBhvr>
                                        <p:cTn id="26" dur="500" fill="hold"/>
                                        <p:tgtEl>
                                          <p:spTgt spid="6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anim calcmode="lin" valueType="num">
                                      <p:cBhvr>
                                        <p:cTn id="31" dur="500" fill="hold"/>
                                        <p:tgtEl>
                                          <p:spTgt spid="65"/>
                                        </p:tgtEl>
                                        <p:attrNameLst>
                                          <p:attrName>ppt_x</p:attrName>
                                        </p:attrNameLst>
                                      </p:cBhvr>
                                      <p:tavLst>
                                        <p:tav tm="0">
                                          <p:val>
                                            <p:strVal val="#ppt_x"/>
                                          </p:val>
                                        </p:tav>
                                        <p:tav tm="100000">
                                          <p:val>
                                            <p:strVal val="#ppt_x"/>
                                          </p:val>
                                        </p:tav>
                                      </p:tavLst>
                                    </p:anim>
                                    <p:anim calcmode="lin" valueType="num">
                                      <p:cBhvr>
                                        <p:cTn id="3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1830</TotalTime>
  <Words>1628</Words>
  <Application>Microsoft Office PowerPoint</Application>
  <PresentationFormat>Geniş ekran</PresentationFormat>
  <Paragraphs>301</Paragraphs>
  <Slides>32</Slides>
  <Notes>32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Kubilay Öztürk</cp:lastModifiedBy>
  <cp:revision>274</cp:revision>
  <dcterms:created xsi:type="dcterms:W3CDTF">2016-11-16T18:01:37Z</dcterms:created>
  <dcterms:modified xsi:type="dcterms:W3CDTF">2023-03-20T14:51:13Z</dcterms:modified>
</cp:coreProperties>
</file>