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87" r:id="rId2"/>
    <p:sldId id="257" r:id="rId3"/>
    <p:sldId id="268" r:id="rId4"/>
    <p:sldId id="269" r:id="rId5"/>
    <p:sldId id="390" r:id="rId6"/>
    <p:sldId id="411" r:id="rId7"/>
    <p:sldId id="408" r:id="rId8"/>
    <p:sldId id="393" r:id="rId9"/>
    <p:sldId id="397" r:id="rId10"/>
    <p:sldId id="394" r:id="rId11"/>
    <p:sldId id="398" r:id="rId12"/>
    <p:sldId id="395" r:id="rId13"/>
    <p:sldId id="396" r:id="rId14"/>
    <p:sldId id="399" r:id="rId15"/>
    <p:sldId id="401" r:id="rId16"/>
    <p:sldId id="403" r:id="rId17"/>
    <p:sldId id="402" r:id="rId18"/>
    <p:sldId id="405" r:id="rId19"/>
    <p:sldId id="406" r:id="rId20"/>
    <p:sldId id="391" r:id="rId21"/>
    <p:sldId id="407" r:id="rId22"/>
    <p:sldId id="412" r:id="rId23"/>
    <p:sldId id="392" r:id="rId24"/>
    <p:sldId id="410" r:id="rId25"/>
    <p:sldId id="413" r:id="rId26"/>
    <p:sldId id="388" r:id="rId27"/>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613"/>
    <a:srgbClr val="674694"/>
    <a:srgbClr val="78B832"/>
    <a:srgbClr val="DE4477"/>
    <a:srgbClr val="B71F52"/>
    <a:srgbClr val="961A43"/>
    <a:srgbClr val="D55405"/>
    <a:srgbClr val="960000"/>
    <a:srgbClr val="513087"/>
    <a:srgbClr val="442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zh-CN" altLang="en-US"/>
          </a:p>
        </p:txBody>
      </p:sp>
      <p:sp>
        <p:nvSpPr>
          <p:cNvPr id="14339"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180D24C-AD93-4D3C-9592-CBA28C67F471}" type="datetimeFigureOut">
              <a:rPr lang="zh-CN" altLang="en-US"/>
              <a:pPr>
                <a:defRPr/>
              </a:pPr>
              <a:t>2023/9/21</a:t>
            </a:fld>
            <a:endParaRPr lang="zh-CN" altLang="en-US"/>
          </a:p>
        </p:txBody>
      </p:sp>
      <p:sp>
        <p:nvSpPr>
          <p:cNvPr id="5427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sp>
      <p:sp>
        <p:nvSpPr>
          <p:cNvPr id="14341"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zh-CN" altLang="en-US"/>
          </a:p>
        </p:txBody>
      </p:sp>
      <p:sp>
        <p:nvSpPr>
          <p:cNvPr id="14343"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20AA8AA-89A0-4EEE-9B85-EADA8926AA3D}" type="slidenum">
              <a:rPr lang="zh-CN" altLang="en-US"/>
              <a:pPr/>
              <a:t>‹#›</a:t>
            </a:fld>
            <a:endParaRPr lang="zh-CN" altLang="en-US"/>
          </a:p>
        </p:txBody>
      </p:sp>
    </p:spTree>
    <p:extLst>
      <p:ext uri="{BB962C8B-B14F-4D97-AF65-F5344CB8AC3E}">
        <p14:creationId xmlns="" xmlns:p14="http://schemas.microsoft.com/office/powerpoint/2010/main" val="3957058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lnSpc>
                <a:spcPct val="120000"/>
              </a:lnSpc>
              <a:buNone/>
            </a:pPr>
            <a:endParaRPr lang="en-GB" kern="0" dirty="0" smtClean="0"/>
          </a:p>
        </p:txBody>
      </p:sp>
      <p:sp>
        <p:nvSpPr>
          <p:cNvPr id="4" name="3 Slayt Numarası Yer Tutucusu"/>
          <p:cNvSpPr>
            <a:spLocks noGrp="1"/>
          </p:cNvSpPr>
          <p:nvPr>
            <p:ph type="sldNum" sz="quarter" idx="10"/>
          </p:nvPr>
        </p:nvSpPr>
        <p:spPr/>
        <p:txBody>
          <a:bodyPr/>
          <a:lstStyle/>
          <a:p>
            <a:fld id="{120AA8AA-89A0-4EEE-9B85-EADA8926AA3D}" type="slidenum">
              <a:rPr lang="zh-CN" altLang="en-US" smtClean="0"/>
              <a:pPr/>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1E49C7-7804-524A-AEC9-BCDFD1B91A0E}" type="slidenum">
              <a:rPr lang="tr-TR" smtClean="0"/>
              <a:pPr/>
              <a:t>25</a:t>
            </a:fld>
            <a:endParaRPr lang="tr-TR"/>
          </a:p>
        </p:txBody>
      </p:sp>
    </p:spTree>
    <p:extLst>
      <p:ext uri="{BB962C8B-B14F-4D97-AF65-F5344CB8AC3E}">
        <p14:creationId xmlns:p14="http://schemas.microsoft.com/office/powerpoint/2010/main" xmlns="" val="107829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pPr/>
              <a:t>26</a:t>
            </a:fld>
            <a:endParaRPr lang="tr-TR"/>
          </a:p>
        </p:txBody>
      </p:sp>
    </p:spTree>
    <p:extLst>
      <p:ext uri="{BB962C8B-B14F-4D97-AF65-F5344CB8AC3E}">
        <p14:creationId xmlns="" xmlns:p14="http://schemas.microsoft.com/office/powerpoint/2010/main" val="52984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0E5D96-ADE8-49CC-8985-077DBB3E42E7}" type="datetimeFigureOut">
              <a:rPr lang="zh-CN" altLang="en-US"/>
              <a:pPr>
                <a:defRPr/>
              </a:pPr>
              <a:t>2023/9/21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6CF1D1D0-EEBD-4D95-B514-5BD26BE79AAC}" type="slidenum">
              <a:rPr lang="zh-CN" altLang="en-US"/>
              <a:pPr/>
              <a:t>‹#›</a:t>
            </a:fld>
            <a:endParaRPr lang="zh-CN" altLang="en-US"/>
          </a:p>
        </p:txBody>
      </p:sp>
    </p:spTree>
    <p:extLst>
      <p:ext uri="{BB962C8B-B14F-4D97-AF65-F5344CB8AC3E}">
        <p14:creationId xmlns="" xmlns:p14="http://schemas.microsoft.com/office/powerpoint/2010/main" val="320402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AC7F121-B84C-4F74-8A70-39640D0866AC}" type="datetimeFigureOut">
              <a:rPr lang="zh-CN" altLang="en-US"/>
              <a:pPr>
                <a:defRPr/>
              </a:pPr>
              <a:t>2023/9/21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6C410C4E-CE95-4717-A93E-3C26E69AC456}" type="slidenum">
              <a:rPr lang="zh-CN" altLang="en-US"/>
              <a:pPr/>
              <a:t>‹#›</a:t>
            </a:fld>
            <a:endParaRPr lang="zh-CN" altLang="en-US"/>
          </a:p>
        </p:txBody>
      </p:sp>
    </p:spTree>
    <p:extLst>
      <p:ext uri="{BB962C8B-B14F-4D97-AF65-F5344CB8AC3E}">
        <p14:creationId xmlns="" xmlns:p14="http://schemas.microsoft.com/office/powerpoint/2010/main" val="21343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EC8EF29-0151-47B7-B4FE-CFA793C2030C}" type="datetimeFigureOut">
              <a:rPr lang="zh-CN" altLang="en-US"/>
              <a:pPr>
                <a:defRPr/>
              </a:pPr>
              <a:t>2023/9/21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7D4926A7-5D6D-4E1C-92F9-26156787A4AE}" type="slidenum">
              <a:rPr lang="zh-CN" altLang="en-US"/>
              <a:pPr/>
              <a:t>‹#›</a:t>
            </a:fld>
            <a:endParaRPr lang="zh-CN" altLang="en-US"/>
          </a:p>
        </p:txBody>
      </p:sp>
    </p:spTree>
    <p:extLst>
      <p:ext uri="{BB962C8B-B14F-4D97-AF65-F5344CB8AC3E}">
        <p14:creationId xmlns="" xmlns:p14="http://schemas.microsoft.com/office/powerpoint/2010/main" val="217064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CB19B70-8317-485B-AE00-764D9FEE2ABD}" type="datetimeFigureOut">
              <a:rPr lang="zh-CN" altLang="en-US"/>
              <a:pPr>
                <a:defRPr/>
              </a:pPr>
              <a:t>2023/9/21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04C936AD-3EB1-40F8-A1FC-B3FADC3BBBCA}" type="slidenum">
              <a:rPr lang="zh-CN" altLang="en-US"/>
              <a:pPr/>
              <a:t>‹#›</a:t>
            </a:fld>
            <a:endParaRPr lang="zh-CN" altLang="en-US"/>
          </a:p>
        </p:txBody>
      </p:sp>
    </p:spTree>
    <p:extLst>
      <p:ext uri="{BB962C8B-B14F-4D97-AF65-F5344CB8AC3E}">
        <p14:creationId xmlns="" xmlns:p14="http://schemas.microsoft.com/office/powerpoint/2010/main" val="280272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57DBFEC-27A4-4BF4-9790-227515FA03AC}" type="datetimeFigureOut">
              <a:rPr lang="zh-CN" altLang="en-US"/>
              <a:pPr>
                <a:defRPr/>
              </a:pPr>
              <a:t>2023/9/21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C7CA073B-414A-4608-BADA-567B0B55FADD}" type="slidenum">
              <a:rPr lang="zh-CN" altLang="en-US"/>
              <a:pPr/>
              <a:t>‹#›</a:t>
            </a:fld>
            <a:endParaRPr lang="zh-CN" altLang="en-US"/>
          </a:p>
        </p:txBody>
      </p:sp>
    </p:spTree>
    <p:extLst>
      <p:ext uri="{BB962C8B-B14F-4D97-AF65-F5344CB8AC3E}">
        <p14:creationId xmlns="" xmlns:p14="http://schemas.microsoft.com/office/powerpoint/2010/main" val="12330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388CFE4-0B1E-4D9B-A7A3-63278917497D}" type="datetimeFigureOut">
              <a:rPr lang="zh-CN" altLang="en-US"/>
              <a:pPr>
                <a:defRPr/>
              </a:pPr>
              <a:t>2023/9/21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766D0338-2C74-46A2-A7FC-93BB5BE68220}" type="slidenum">
              <a:rPr lang="zh-CN" altLang="en-US"/>
              <a:pPr/>
              <a:t>‹#›</a:t>
            </a:fld>
            <a:endParaRPr lang="zh-CN" altLang="en-US"/>
          </a:p>
        </p:txBody>
      </p:sp>
    </p:spTree>
    <p:extLst>
      <p:ext uri="{BB962C8B-B14F-4D97-AF65-F5344CB8AC3E}">
        <p14:creationId xmlns="" xmlns:p14="http://schemas.microsoft.com/office/powerpoint/2010/main" val="11485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220342F-9059-43E4-8081-E4DCC31599F2}" type="datetimeFigureOut">
              <a:rPr lang="zh-CN" altLang="en-US"/>
              <a:pPr>
                <a:defRPr/>
              </a:pPr>
              <a:t>2023/9/21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70FCD92F-B4BD-41FC-81A0-FBB21F6066D2}" type="slidenum">
              <a:rPr lang="zh-CN" altLang="en-US"/>
              <a:pPr/>
              <a:t>‹#›</a:t>
            </a:fld>
            <a:endParaRPr lang="zh-CN" altLang="en-US"/>
          </a:p>
        </p:txBody>
      </p:sp>
    </p:spTree>
    <p:extLst>
      <p:ext uri="{BB962C8B-B14F-4D97-AF65-F5344CB8AC3E}">
        <p14:creationId xmlns="" xmlns:p14="http://schemas.microsoft.com/office/powerpoint/2010/main" val="258862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17B971F-A57A-4083-99B6-D5FE3F6D7454}" type="datetimeFigureOut">
              <a:rPr lang="zh-CN" altLang="en-US"/>
              <a:pPr>
                <a:defRPr/>
              </a:pPr>
              <a:t>2023/9/21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46BE13C7-F871-46B0-B320-7545D4B5A7E5}" type="slidenum">
              <a:rPr lang="zh-CN" altLang="en-US"/>
              <a:pPr/>
              <a:t>‹#›</a:t>
            </a:fld>
            <a:endParaRPr lang="zh-CN" altLang="en-US"/>
          </a:p>
        </p:txBody>
      </p:sp>
    </p:spTree>
    <p:extLst>
      <p:ext uri="{BB962C8B-B14F-4D97-AF65-F5344CB8AC3E}">
        <p14:creationId xmlns="" xmlns:p14="http://schemas.microsoft.com/office/powerpoint/2010/main" val="394368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9E38871-B8CD-45AE-8980-6F33849DB2B3}" type="datetimeFigureOut">
              <a:rPr lang="zh-CN" altLang="en-US"/>
              <a:pPr>
                <a:defRPr/>
              </a:pPr>
              <a:t>2023/9/21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0A06827B-AAB1-4A9C-AB7B-A8CCB8C441E7}" type="slidenum">
              <a:rPr lang="zh-CN" altLang="en-US"/>
              <a:pPr/>
              <a:t>‹#›</a:t>
            </a:fld>
            <a:endParaRPr lang="zh-CN" altLang="en-US"/>
          </a:p>
        </p:txBody>
      </p:sp>
    </p:spTree>
    <p:extLst>
      <p:ext uri="{BB962C8B-B14F-4D97-AF65-F5344CB8AC3E}">
        <p14:creationId xmlns="" xmlns:p14="http://schemas.microsoft.com/office/powerpoint/2010/main" val="338220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64E1E70-ACC5-4B93-9026-5D0BE78D92E3}" type="datetimeFigureOut">
              <a:rPr lang="zh-CN" altLang="en-US"/>
              <a:pPr>
                <a:defRPr/>
              </a:pPr>
              <a:t>2023/9/21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24862A7C-1EC5-4C8C-84DE-81140953E90B}" type="slidenum">
              <a:rPr lang="zh-CN" altLang="en-US"/>
              <a:pPr/>
              <a:t>‹#›</a:t>
            </a:fld>
            <a:endParaRPr lang="zh-CN" altLang="en-US"/>
          </a:p>
        </p:txBody>
      </p:sp>
    </p:spTree>
    <p:extLst>
      <p:ext uri="{BB962C8B-B14F-4D97-AF65-F5344CB8AC3E}">
        <p14:creationId xmlns="" xmlns:p14="http://schemas.microsoft.com/office/powerpoint/2010/main" val="367496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D6BA18A-DDC4-40ED-A58B-B62149B5E70A}" type="datetimeFigureOut">
              <a:rPr lang="zh-CN" altLang="en-US"/>
              <a:pPr>
                <a:defRPr/>
              </a:pPr>
              <a:t>2023/9/21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C4048BD8-CA34-467D-A4F4-6D47ABCC09FC}" type="slidenum">
              <a:rPr lang="zh-CN" altLang="en-US"/>
              <a:pPr/>
              <a:t>‹#›</a:t>
            </a:fld>
            <a:endParaRPr lang="zh-CN" altLang="en-US"/>
          </a:p>
        </p:txBody>
      </p:sp>
    </p:spTree>
    <p:extLst>
      <p:ext uri="{BB962C8B-B14F-4D97-AF65-F5344CB8AC3E}">
        <p14:creationId xmlns="" xmlns:p14="http://schemas.microsoft.com/office/powerpoint/2010/main" val="42153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3FC96B2-36F3-412A-870C-F0D2001DB88D}" type="datetimeFigureOut">
              <a:rPr lang="zh-CN" altLang="en-US"/>
              <a:pPr>
                <a:defRPr/>
              </a:pPr>
              <a:t>2023/9/21</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E7C2A85-C14B-4E71-8756-B0201566C7B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eyuboglu.k12.tr/dosyalar/akademik-hayat/yayinlarimiz/rehberlik-postasi/2009100101.pdf" TargetMode="External"/><Relationship Id="rId3" Type="http://schemas.openxmlformats.org/officeDocument/2006/relationships/image" Target="../media/image17.png"/><Relationship Id="rId7" Type="http://schemas.openxmlformats.org/officeDocument/2006/relationships/hyperlink" Target="https://www.aile.gov.tr/media/129755/cocuklardamahremiyetbilincikitabi.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manisa.meb.gov.tr/meb_iys_dosyalar/2023_08/04114540_SINIR_KOYMA_-_VELY_SUNUMU.pdf" TargetMode="External"/><Relationship Id="rId5" Type="http://schemas.openxmlformats.org/officeDocument/2006/relationships/hyperlink" Target="https://istanbul.meb.gov.tr/www/istanbul-il-milli-egitim-mudurlugu-2023-2024-egitim-ogretim-yili-yerel-hedef-icerikleri/icerik/5049" TargetMode="External"/><Relationship Id="rId4" Type="http://schemas.openxmlformats.org/officeDocument/2006/relationships/hyperlink" Target="https://corluram.meb.k12.tr/meb_iys_dosyalar/59/03/864972/dosyalar/2021_10/27120954_Sinir-Koyma-Psikoegitim-Kitapcigi_compressed-1.pdf" TargetMode="External"/><Relationship Id="rId9" Type="http://schemas.openxmlformats.org/officeDocument/2006/relationships/hyperlink" Target="https://www.hisarschool.k12.tr/wp-content/uploads/2023/03/Sinirlar.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9B0C97C9-DDFB-F811-7514-9A2121ABA36F}"/>
              </a:ext>
            </a:extLst>
          </p:cNvPr>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
            <a:ext cx="12192000" cy="118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up 4"/>
          <p:cNvGrpSpPr/>
          <p:nvPr/>
        </p:nvGrpSpPr>
        <p:grpSpPr>
          <a:xfrm>
            <a:off x="96523" y="5680186"/>
            <a:ext cx="11337942" cy="1177814"/>
            <a:chOff x="346953" y="5531778"/>
            <a:chExt cx="11337942" cy="1177814"/>
          </a:xfrm>
        </p:grpSpPr>
        <p:sp>
          <p:nvSpPr>
            <p:cNvPr id="6" name="Sağ Ok 5"/>
            <p:cNvSpPr/>
            <p:nvPr/>
          </p:nvSpPr>
          <p:spPr>
            <a:xfrm>
              <a:off x="764683" y="5531778"/>
              <a:ext cx="10920212" cy="1177814"/>
            </a:xfrm>
            <a:prstGeom prst="right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
          <p:nvSpPr>
            <p:cNvPr id="9" name="Metin kutusu 7"/>
            <p:cNvSpPr txBox="1"/>
            <p:nvPr/>
          </p:nvSpPr>
          <p:spPr>
            <a:xfrm>
              <a:off x="346953" y="5936199"/>
              <a:ext cx="9478851" cy="400110"/>
            </a:xfrm>
            <a:prstGeom prst="rect">
              <a:avLst/>
            </a:prstGeom>
            <a:noFill/>
          </p:spPr>
          <p:txBody>
            <a:bodyPr wrap="square" rtlCol="0">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tr-TR" sz="2000" b="1" dirty="0" smtClean="0">
                  <a:solidFill>
                    <a:srgbClr val="961A43"/>
                  </a:solidFill>
                </a:rPr>
                <a:t>KOCAELİ MİLLİ EĞİTİM MÜDÜRLÜĞÜ / VELİ SUNUMU</a:t>
              </a:r>
              <a:endParaRPr lang="tr-TR" sz="2000" b="1" dirty="0">
                <a:solidFill>
                  <a:srgbClr val="961A43"/>
                </a:solidFill>
              </a:endParaRPr>
            </a:p>
          </p:txBody>
        </p:sp>
        <p:pic>
          <p:nvPicPr>
            <p:cNvPr id="10" name="Resim 9">
              <a:extLst>
                <a:ext uri="{FF2B5EF4-FFF2-40B4-BE49-F238E27FC236}">
                  <a16:creationId xmlns="" xmlns:a16="http://schemas.microsoft.com/office/drawing/2014/main" xmlns:lc="http://schemas.openxmlformats.org/drawingml/2006/lockedCanvas" id="{25D014F0-82BB-4636-9E14-0317E46E912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6620" y="5872420"/>
              <a:ext cx="527668" cy="527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2" name="11 Dikdörtgen"/>
          <p:cNvSpPr/>
          <p:nvPr/>
        </p:nvSpPr>
        <p:spPr>
          <a:xfrm>
            <a:off x="1800666" y="1500886"/>
            <a:ext cx="8665698" cy="286232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lnSpc>
                <a:spcPct val="150000"/>
              </a:lnSpc>
            </a:pPr>
            <a:r>
              <a:rPr lang="tr-TR" sz="8000" b="1" dirty="0" smtClean="0">
                <a:ln w="11430">
                  <a:solidFill>
                    <a:srgbClr val="674694"/>
                  </a:solidFill>
                </a:ln>
                <a:solidFill>
                  <a:srgbClr val="674694"/>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SINIR KOYMA</a:t>
            </a:r>
          </a:p>
          <a:p>
            <a:pPr lvl="0" algn="ctr"/>
            <a:r>
              <a:rPr lang="tr-TR" sz="6000" b="1" dirty="0" smtClean="0">
                <a:ln w="11430">
                  <a:solidFill>
                    <a:srgbClr val="674694"/>
                  </a:solidFill>
                </a:ln>
                <a:solidFill>
                  <a:srgbClr val="674694"/>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Ortaokul Veli Sunumu</a:t>
            </a:r>
            <a:endParaRPr lang="tr-TR" sz="6000" b="1" dirty="0">
              <a:ln w="11430">
                <a:solidFill>
                  <a:srgbClr val="674694"/>
                </a:solidFill>
              </a:ln>
              <a:solidFill>
                <a:srgbClr val="674694"/>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37421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DF6613"/>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1" name="10 İçerik Yer Tutucusu"/>
          <p:cNvSpPr>
            <a:spLocks noGrp="1"/>
          </p:cNvSpPr>
          <p:nvPr>
            <p:ph idx="1"/>
          </p:nvPr>
        </p:nvSpPr>
        <p:spPr>
          <a:xfrm>
            <a:off x="520503" y="1713082"/>
            <a:ext cx="11029071" cy="4351338"/>
          </a:xfrm>
        </p:spPr>
        <p:txBody>
          <a:bodyPr/>
          <a:lstStyle/>
          <a:p>
            <a:pPr algn="ctr">
              <a:lnSpc>
                <a:spcPct val="150000"/>
              </a:lnSpc>
              <a:buNone/>
            </a:pPr>
            <a:r>
              <a:rPr lang="tr-TR" dirty="0" smtClean="0">
                <a:solidFill>
                  <a:srgbClr val="DF6613"/>
                </a:solidFill>
              </a:rPr>
              <a:t>	</a:t>
            </a:r>
            <a:r>
              <a:rPr lang="tr-TR" b="1" dirty="0" smtClean="0">
                <a:solidFill>
                  <a:srgbClr val="DF6613"/>
                </a:solidFill>
              </a:rPr>
              <a:t>Duygusal Sınırlar</a:t>
            </a:r>
          </a:p>
          <a:p>
            <a:pPr algn="just">
              <a:lnSpc>
                <a:spcPct val="150000"/>
              </a:lnSpc>
              <a:buNone/>
            </a:pPr>
            <a:r>
              <a:rPr lang="tr-TR" sz="2600" dirty="0" smtClean="0"/>
              <a:t>		Duygusal sınırlar çocukların duygularının önemli olduğunu fark etmesini, kendi ve diğer bireylerin duygularını kabul etmesini ve saygı duymasını sağlar.</a:t>
            </a:r>
          </a:p>
        </p:txBody>
      </p:sp>
      <p:pic>
        <p:nvPicPr>
          <p:cNvPr id="3074"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9305903" y="195089"/>
            <a:ext cx="2651640" cy="228082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DF6613"/>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2" name="11 Metin Yer Tutucusu"/>
          <p:cNvSpPr>
            <a:spLocks noGrp="1"/>
          </p:cNvSpPr>
          <p:nvPr>
            <p:ph type="body" idx="1"/>
          </p:nvPr>
        </p:nvSpPr>
        <p:spPr>
          <a:xfrm>
            <a:off x="609600" y="2069697"/>
            <a:ext cx="11024382" cy="639762"/>
          </a:xfrm>
        </p:spPr>
        <p:txBody>
          <a:bodyPr/>
          <a:lstStyle/>
          <a:p>
            <a:pPr algn="ctr">
              <a:lnSpc>
                <a:spcPct val="150000"/>
              </a:lnSpc>
            </a:pPr>
            <a:r>
              <a:rPr lang="tr-TR" dirty="0" smtClean="0">
                <a:solidFill>
                  <a:srgbClr val="DF6613"/>
                </a:solidFill>
              </a:rPr>
              <a:t>Duygusal Sınırlar</a:t>
            </a:r>
          </a:p>
          <a:p>
            <a:pPr algn="just">
              <a:lnSpc>
                <a:spcPct val="150000"/>
              </a:lnSpc>
            </a:pPr>
            <a:r>
              <a:rPr lang="tr-TR" sz="2000" b="0" dirty="0" smtClean="0"/>
              <a:t>Çocuğun duygusunu kabul etmek, olumsuz duyguları yok saymamak, üzüldüğünde, kızgın olduğunda ya da korkup kaygılandığında;</a:t>
            </a:r>
            <a:endParaRPr lang="tr-TR" sz="2000" b="0" dirty="0"/>
          </a:p>
        </p:txBody>
      </p:sp>
      <p:sp>
        <p:nvSpPr>
          <p:cNvPr id="11" name="10 İçerik Yer Tutucusu"/>
          <p:cNvSpPr>
            <a:spLocks noGrp="1"/>
          </p:cNvSpPr>
          <p:nvPr>
            <p:ph sz="half" idx="2"/>
          </p:nvPr>
        </p:nvSpPr>
        <p:spPr>
          <a:xfrm>
            <a:off x="581465" y="2737896"/>
            <a:ext cx="4468837" cy="3951288"/>
          </a:xfrm>
        </p:spPr>
        <p:txBody>
          <a:bodyPr/>
          <a:lstStyle/>
          <a:p>
            <a:pPr algn="just">
              <a:lnSpc>
                <a:spcPct val="150000"/>
              </a:lnSpc>
              <a:buFont typeface="Wingdings" pitchFamily="2" charset="2"/>
              <a:buChar char="Ø"/>
            </a:pPr>
            <a:r>
              <a:rPr lang="tr-TR" sz="2000" dirty="0" smtClean="0"/>
              <a:t>“Üzülme.”</a:t>
            </a:r>
          </a:p>
          <a:p>
            <a:pPr algn="just">
              <a:lnSpc>
                <a:spcPct val="150000"/>
              </a:lnSpc>
              <a:buFont typeface="Wingdings" pitchFamily="2" charset="2"/>
              <a:buChar char="Ø"/>
            </a:pPr>
            <a:r>
              <a:rPr lang="tr-TR" sz="2000" dirty="0" smtClean="0"/>
              <a:t>“Bunda korkulacak ne var?”</a:t>
            </a:r>
          </a:p>
          <a:p>
            <a:pPr algn="just">
              <a:lnSpc>
                <a:spcPct val="150000"/>
              </a:lnSpc>
              <a:buFont typeface="Wingdings" pitchFamily="2" charset="2"/>
              <a:buChar char="Ø"/>
            </a:pPr>
            <a:r>
              <a:rPr lang="tr-TR" sz="2000" dirty="0" smtClean="0"/>
              <a:t>“Endişelenecek bir şey yok.”</a:t>
            </a:r>
          </a:p>
          <a:p>
            <a:pPr algn="just">
              <a:lnSpc>
                <a:spcPct val="150000"/>
              </a:lnSpc>
              <a:buFont typeface="Wingdings" pitchFamily="2" charset="2"/>
              <a:buChar char="Ø"/>
            </a:pPr>
            <a:r>
              <a:rPr lang="tr-TR" sz="2000" dirty="0" smtClean="0"/>
              <a:t>“Kızma!”</a:t>
            </a:r>
          </a:p>
          <a:p>
            <a:pPr lvl="0" algn="just">
              <a:lnSpc>
                <a:spcPct val="150000"/>
              </a:lnSpc>
              <a:buNone/>
            </a:pPr>
            <a:r>
              <a:rPr lang="tr-TR" sz="2000" dirty="0" smtClean="0"/>
              <a:t>demek yerine; </a:t>
            </a:r>
          </a:p>
          <a:p>
            <a:pPr algn="just">
              <a:lnSpc>
                <a:spcPct val="150000"/>
              </a:lnSpc>
              <a:buNone/>
            </a:pPr>
            <a:endParaRPr lang="tr-TR" sz="1500" dirty="0" smtClean="0"/>
          </a:p>
        </p:txBody>
      </p:sp>
      <p:sp>
        <p:nvSpPr>
          <p:cNvPr id="14" name="13 İçerik Yer Tutucusu"/>
          <p:cNvSpPr>
            <a:spLocks noGrp="1"/>
          </p:cNvSpPr>
          <p:nvPr>
            <p:ph sz="quarter" idx="4"/>
          </p:nvPr>
        </p:nvSpPr>
        <p:spPr>
          <a:xfrm>
            <a:off x="4670475" y="2709451"/>
            <a:ext cx="6925994" cy="2031365"/>
          </a:xfrm>
        </p:spPr>
        <p:txBody>
          <a:bodyPr/>
          <a:lstStyle/>
          <a:p>
            <a:pPr algn="just">
              <a:lnSpc>
                <a:spcPct val="150000"/>
              </a:lnSpc>
              <a:buFont typeface="Wingdings" pitchFamily="2" charset="2"/>
              <a:buChar char="Ø"/>
            </a:pPr>
            <a:r>
              <a:rPr lang="tr-TR" sz="2000" dirty="0" smtClean="0"/>
              <a:t>“Bu yaşadığın seni çok üzdü.”</a:t>
            </a:r>
          </a:p>
          <a:p>
            <a:pPr algn="just">
              <a:lnSpc>
                <a:spcPct val="150000"/>
              </a:lnSpc>
              <a:buFont typeface="Wingdings" pitchFamily="2" charset="2"/>
              <a:buChar char="Ø"/>
            </a:pPr>
            <a:r>
              <a:rPr lang="tr-TR" sz="2000" dirty="0" smtClean="0"/>
              <a:t>“ Bu rüya seni çok korkuttu.”</a:t>
            </a:r>
          </a:p>
          <a:p>
            <a:pPr algn="just">
              <a:lnSpc>
                <a:spcPct val="150000"/>
              </a:lnSpc>
              <a:buFont typeface="Wingdings" pitchFamily="2" charset="2"/>
              <a:buChar char="Ø"/>
            </a:pPr>
            <a:r>
              <a:rPr lang="tr-TR" sz="2000" dirty="0" smtClean="0"/>
              <a:t>“Sana yatma vaktini/ödevlerini/kuralları hatırlatmam seni kızdırıyor.”</a:t>
            </a:r>
          </a:p>
          <a:p>
            <a:pPr algn="just">
              <a:lnSpc>
                <a:spcPct val="150000"/>
              </a:lnSpc>
              <a:buNone/>
            </a:pPr>
            <a:r>
              <a:rPr lang="tr-TR" sz="2000" dirty="0" smtClean="0"/>
              <a:t>    demek onların duygularını onaylayıp bunun doğal ve yaşanabilir olduğunu vurgulamak ilişkilerde kabulü, anlayışı ve dolayısıyla duygusal sınırlara saygıyı da beraberinde getirir. </a:t>
            </a:r>
          </a:p>
          <a:p>
            <a:endParaRPr lang="tr-TR" dirty="0"/>
          </a:p>
        </p:txBody>
      </p:sp>
      <p:sp>
        <p:nvSpPr>
          <p:cNvPr id="15" name="10 İçerik Yer Tutucusu"/>
          <p:cNvSpPr txBox="1">
            <a:spLocks/>
          </p:cNvSpPr>
          <p:nvPr/>
        </p:nvSpPr>
        <p:spPr bwMode="auto">
          <a:xfrm>
            <a:off x="3870961" y="1877109"/>
            <a:ext cx="2991729" cy="1358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r>
              <a:rPr kumimoji="0" lang="tr-TR" sz="2400" b="0" i="0" u="none" strike="noStrike" kern="0" cap="none" spc="0" normalizeH="0" baseline="0" noProof="0" dirty="0" smtClean="0">
                <a:ln>
                  <a:noFill/>
                </a:ln>
                <a:solidFill>
                  <a:schemeClr val="tx1"/>
                </a:solidFill>
                <a:effectLst/>
                <a:uLnTx/>
                <a:uFillTx/>
                <a:latin typeface="+mn-lt"/>
                <a:ea typeface="+mn-ea"/>
                <a:cs typeface="+mn-cs"/>
              </a:rPr>
              <a:t>	</a:t>
            </a:r>
            <a:endParaRPr kumimoji="0" lang="tr-TR" sz="1500" b="0" i="0" u="none" strike="noStrike" kern="0" cap="none" spc="0" normalizeH="0" baseline="0" noProof="0" dirty="0">
              <a:ln>
                <a:noFill/>
              </a:ln>
              <a:solidFill>
                <a:schemeClr val="tx1"/>
              </a:solidFill>
              <a:effectLst/>
              <a:uLnTx/>
              <a:uFillTx/>
              <a:latin typeface="+mn-lt"/>
              <a:ea typeface="+mn-ea"/>
              <a:cs typeface="+mn-cs"/>
            </a:endParaRPr>
          </a:p>
        </p:txBody>
      </p:sp>
      <p:sp>
        <p:nvSpPr>
          <p:cNvPr id="16" name="10 İçerik Yer Tutucusu"/>
          <p:cNvSpPr txBox="1">
            <a:spLocks/>
          </p:cNvSpPr>
          <p:nvPr/>
        </p:nvSpPr>
        <p:spPr bwMode="auto">
          <a:xfrm>
            <a:off x="7723163" y="4435084"/>
            <a:ext cx="2991729" cy="1358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buNone/>
            </a:pPr>
            <a:r>
              <a:rPr kumimoji="0" lang="tr-TR" sz="2400" b="0" i="0" u="none" strike="noStrike" kern="0" cap="none" spc="0" normalizeH="0" baseline="0" noProof="0" dirty="0" smtClean="0">
                <a:ln>
                  <a:noFill/>
                </a:ln>
                <a:solidFill>
                  <a:schemeClr val="tx1"/>
                </a:solidFill>
                <a:effectLst/>
                <a:uLnTx/>
                <a:uFillTx/>
                <a:latin typeface="+mn-lt"/>
                <a:ea typeface="+mn-ea"/>
                <a:cs typeface="+mn-cs"/>
              </a:rPr>
              <a:t>	</a:t>
            </a:r>
            <a:endParaRPr lang="tr-TR" sz="1500" dirty="0"/>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DF6613"/>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1" name="10 İçerik Yer Tutucusu"/>
          <p:cNvSpPr>
            <a:spLocks noGrp="1"/>
          </p:cNvSpPr>
          <p:nvPr>
            <p:ph idx="1"/>
          </p:nvPr>
        </p:nvSpPr>
        <p:spPr>
          <a:xfrm>
            <a:off x="70340" y="1375452"/>
            <a:ext cx="11985674" cy="3604506"/>
          </a:xfrm>
        </p:spPr>
        <p:txBody>
          <a:bodyPr/>
          <a:lstStyle/>
          <a:p>
            <a:pPr algn="ctr">
              <a:lnSpc>
                <a:spcPct val="150000"/>
              </a:lnSpc>
              <a:buNone/>
            </a:pPr>
            <a:r>
              <a:rPr lang="tr-TR" dirty="0" smtClean="0">
                <a:solidFill>
                  <a:srgbClr val="DF6613"/>
                </a:solidFill>
              </a:rPr>
              <a:t>	</a:t>
            </a:r>
            <a:r>
              <a:rPr lang="tr-TR" b="1" dirty="0" smtClean="0">
                <a:solidFill>
                  <a:srgbClr val="DF6613"/>
                </a:solidFill>
              </a:rPr>
              <a:t>Zaman Sınırı</a:t>
            </a:r>
          </a:p>
          <a:p>
            <a:pPr algn="ctr">
              <a:lnSpc>
                <a:spcPct val="150000"/>
              </a:lnSpc>
              <a:buNone/>
            </a:pPr>
            <a:r>
              <a:rPr lang="tr-TR" sz="2600" dirty="0" smtClean="0"/>
              <a:t>Zamanı etkili ve verimli kullanmak için plan yapabilmektir.</a:t>
            </a:r>
          </a:p>
          <a:p>
            <a:pPr algn="just">
              <a:lnSpc>
                <a:spcPct val="150000"/>
              </a:lnSpc>
              <a:buFont typeface="Wingdings" pitchFamily="2" charset="2"/>
              <a:buChar char="§"/>
            </a:pPr>
            <a:r>
              <a:rPr lang="tr-TR" sz="2600" dirty="0" smtClean="0"/>
              <a:t>Çocuğun ders çalışma, dinlenme, oyun, teknolojik aletlerle zaman geçirme vb. günlük aktivitelerin her birinde zamanı dengeli kullanmasına destek sağlama</a:t>
            </a:r>
            <a:endParaRPr lang="tr-TR" sz="2600" dirty="0"/>
          </a:p>
        </p:txBody>
      </p:sp>
      <p:pic>
        <p:nvPicPr>
          <p:cNvPr id="20481" name="Picture 1"/>
          <p:cNvPicPr>
            <a:picLocks noChangeAspect="1" noChangeArrowheads="1"/>
          </p:cNvPicPr>
          <p:nvPr/>
        </p:nvPicPr>
        <p:blipFill>
          <a:blip r:embed="rId3" cstate="print">
            <a:clrChange>
              <a:clrFrom>
                <a:srgbClr val="E6E6E6"/>
              </a:clrFrom>
              <a:clrTo>
                <a:srgbClr val="E6E6E6">
                  <a:alpha val="0"/>
                </a:srgbClr>
              </a:clrTo>
            </a:clrChange>
          </a:blip>
          <a:srcRect/>
          <a:stretch>
            <a:fillRect/>
          </a:stretch>
        </p:blipFill>
        <p:spPr bwMode="auto">
          <a:xfrm>
            <a:off x="10819267" y="4403188"/>
            <a:ext cx="1201356" cy="2209944"/>
          </a:xfrm>
          <a:prstGeom prst="rect">
            <a:avLst/>
          </a:prstGeom>
          <a:noFill/>
          <a:ln w="9525">
            <a:noFill/>
            <a:miter lim="800000"/>
            <a:headEnd/>
            <a:tailEnd/>
          </a:ln>
          <a:scene3d>
            <a:camera prst="perspectiveContrastingLeftFacing"/>
            <a:lightRig rig="threePt" dir="t"/>
          </a:scene3d>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DF6613"/>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1" name="10 İçerik Yer Tutucusu"/>
          <p:cNvSpPr>
            <a:spLocks noGrp="1"/>
          </p:cNvSpPr>
          <p:nvPr>
            <p:ph idx="1"/>
          </p:nvPr>
        </p:nvSpPr>
        <p:spPr>
          <a:xfrm>
            <a:off x="576774" y="1533377"/>
            <a:ext cx="11029071" cy="4179349"/>
          </a:xfrm>
        </p:spPr>
        <p:txBody>
          <a:bodyPr/>
          <a:lstStyle/>
          <a:p>
            <a:pPr algn="ctr">
              <a:lnSpc>
                <a:spcPct val="150000"/>
              </a:lnSpc>
              <a:buNone/>
            </a:pPr>
            <a:r>
              <a:rPr lang="tr-TR" dirty="0" smtClean="0">
                <a:solidFill>
                  <a:srgbClr val="DF6613"/>
                </a:solidFill>
              </a:rPr>
              <a:t>	</a:t>
            </a:r>
            <a:r>
              <a:rPr lang="tr-TR" b="1" dirty="0" smtClean="0">
                <a:solidFill>
                  <a:srgbClr val="DF6613"/>
                </a:solidFill>
              </a:rPr>
              <a:t>Cinsel Sınırlar ve Mahremiyet</a:t>
            </a:r>
          </a:p>
          <a:p>
            <a:pPr algn="just">
              <a:lnSpc>
                <a:spcPct val="150000"/>
              </a:lnSpc>
              <a:buNone/>
            </a:pPr>
            <a:r>
              <a:rPr lang="tr-TR" sz="2600" dirty="0" smtClean="0"/>
              <a:t>Kişinin kendi bedenini ve mahremiyetini koruyabilmesidir.</a:t>
            </a:r>
          </a:p>
          <a:p>
            <a:pPr algn="just">
              <a:lnSpc>
                <a:spcPct val="150000"/>
              </a:lnSpc>
              <a:buFont typeface="Wingdings" pitchFamily="2" charset="2"/>
              <a:buChar char="§"/>
            </a:pPr>
            <a:r>
              <a:rPr lang="tr-TR" sz="2600" dirty="0" smtClean="0"/>
              <a:t>Çocuğun altı yedi yaştan itibaren yetişkinden bağımsız olarak duş alması</a:t>
            </a:r>
          </a:p>
          <a:p>
            <a:pPr algn="just">
              <a:lnSpc>
                <a:spcPct val="150000"/>
              </a:lnSpc>
              <a:buFont typeface="Wingdings" pitchFamily="2" charset="2"/>
              <a:buChar char="§"/>
            </a:pPr>
            <a:r>
              <a:rPr lang="tr-TR" sz="2600" dirty="0" smtClean="0"/>
              <a:t>Kıyafetlerini kendi giyinmesi vb.</a:t>
            </a:r>
          </a:p>
          <a:p>
            <a:pPr algn="ctr">
              <a:lnSpc>
                <a:spcPct val="150000"/>
              </a:lnSpc>
              <a:buNone/>
            </a:pPr>
            <a:r>
              <a:rPr lang="tr-TR" b="1" dirty="0" smtClean="0">
                <a:solidFill>
                  <a:srgbClr val="7030A0"/>
                </a:solidFill>
              </a:rPr>
              <a:t> </a:t>
            </a:r>
          </a:p>
          <a:p>
            <a:pPr algn="just">
              <a:lnSpc>
                <a:spcPct val="150000"/>
              </a:lnSpc>
              <a:buNone/>
            </a:pPr>
            <a:endParaRPr lang="tr-TR" dirty="0"/>
          </a:p>
        </p:txBody>
      </p:sp>
      <p:pic>
        <p:nvPicPr>
          <p:cNvPr id="1026"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907585" y="4473526"/>
            <a:ext cx="2951479" cy="2061424"/>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latin typeface="Book Antiqua" pitchFamily="18" charset="0"/>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351692" y="1262915"/>
            <a:ext cx="11577711" cy="3885860"/>
          </a:xfrm>
        </p:spPr>
        <p:txBody>
          <a:bodyPr/>
          <a:lstStyle/>
          <a:p>
            <a:pPr algn="just">
              <a:lnSpc>
                <a:spcPct val="150000"/>
              </a:lnSpc>
              <a:buNone/>
            </a:pPr>
            <a:r>
              <a:rPr lang="tr-TR" sz="2500" dirty="0" smtClean="0"/>
              <a:t>	</a:t>
            </a:r>
            <a:r>
              <a:rPr lang="tr-TR" sz="2400" b="1" dirty="0" smtClean="0"/>
              <a:t> </a:t>
            </a:r>
            <a:r>
              <a:rPr lang="tr-TR" sz="2500" b="1" i="1" dirty="0" smtClean="0"/>
              <a:t>Otoriter Ebeveyn Tutumu</a:t>
            </a:r>
            <a:endParaRPr lang="tr-TR" sz="2500" b="1" i="1" dirty="0" smtClean="0">
              <a:solidFill>
                <a:srgbClr val="7030A0"/>
              </a:solidFill>
            </a:endParaRPr>
          </a:p>
          <a:p>
            <a:pPr algn="just">
              <a:lnSpc>
                <a:spcPct val="150000"/>
              </a:lnSpc>
              <a:buBlip>
                <a:blip r:embed="rId3"/>
              </a:buBlip>
            </a:pPr>
            <a:r>
              <a:rPr lang="tr-TR" sz="2200" dirty="0" smtClean="0"/>
              <a:t>Kuralların belli olduğu ve bu kurallar çerçevesinde hareket etmenin önemli olduğu bir tutumdur.</a:t>
            </a:r>
          </a:p>
          <a:p>
            <a:pPr algn="just">
              <a:lnSpc>
                <a:spcPct val="150000"/>
              </a:lnSpc>
              <a:buBlip>
                <a:blip r:embed="rId3"/>
              </a:buBlip>
            </a:pPr>
            <a:r>
              <a:rPr lang="tr-TR" sz="2200" b="1" dirty="0" smtClean="0"/>
              <a:t>Kontrol ebeveynde bulunur </a:t>
            </a:r>
            <a:r>
              <a:rPr lang="tr-TR" sz="2200" dirty="0" smtClean="0"/>
              <a:t>ve disiplin temeldedir.</a:t>
            </a:r>
          </a:p>
          <a:p>
            <a:pPr algn="just">
              <a:lnSpc>
                <a:spcPct val="150000"/>
              </a:lnSpc>
              <a:buBlip>
                <a:blip r:embed="rId3"/>
              </a:buBlip>
            </a:pPr>
            <a:r>
              <a:rPr lang="tr-TR" sz="2200" dirty="0" smtClean="0"/>
              <a:t>İstenmeyen davranışlar için </a:t>
            </a:r>
            <a:r>
              <a:rPr lang="tr-TR" sz="2200" b="1" dirty="0" smtClean="0"/>
              <a:t>cezalandırma yöntemi kullanılır</a:t>
            </a:r>
            <a:r>
              <a:rPr lang="tr-TR" sz="2200" dirty="0" smtClean="0"/>
              <a:t>.</a:t>
            </a:r>
          </a:p>
          <a:p>
            <a:pPr algn="just">
              <a:lnSpc>
                <a:spcPct val="150000"/>
              </a:lnSpc>
              <a:buBlip>
                <a:blip r:embed="rId3"/>
              </a:buBlip>
            </a:pPr>
            <a:r>
              <a:rPr lang="tr-TR" sz="2200" dirty="0" smtClean="0"/>
              <a:t>Bu tutum karşısında </a:t>
            </a:r>
            <a:r>
              <a:rPr lang="tr-TR" sz="2200" b="1" dirty="0" smtClean="0"/>
              <a:t>çocuk, çekingen, sürekli ezilen veya isyan eden birey haline gelebilir</a:t>
            </a:r>
            <a:r>
              <a:rPr lang="tr-TR" sz="2200" dirty="0" smtClean="0"/>
              <a:t>.</a:t>
            </a:r>
          </a:p>
          <a:p>
            <a:pPr algn="just">
              <a:lnSpc>
                <a:spcPct val="150000"/>
              </a:lnSpc>
              <a:buBlip>
                <a:blip r:embed="rId3"/>
              </a:buBlip>
            </a:pPr>
            <a:r>
              <a:rPr lang="tr-TR" sz="2200" dirty="0" smtClean="0"/>
              <a:t>Otorite olarak gördüğü kişilere karşı sınırlarını korumakta zorluk yaşayabilir.</a:t>
            </a:r>
            <a:endParaRPr lang="tr-TR" sz="2500" b="1" dirty="0" smtClean="0">
              <a:solidFill>
                <a:srgbClr val="7030A0"/>
              </a:solidFill>
            </a:endParaRPr>
          </a:p>
          <a:p>
            <a:pPr algn="just">
              <a:lnSpc>
                <a:spcPct val="150000"/>
              </a:lnSpc>
              <a:buNone/>
            </a:pPr>
            <a:endParaRPr lang="tr-TR" sz="2500" dirty="0"/>
          </a:p>
        </p:txBody>
      </p:sp>
      <p:pic>
        <p:nvPicPr>
          <p:cNvPr id="1026" name="Picture 2"/>
          <p:cNvPicPr>
            <a:picLocks noChangeAspect="1" noChangeArrowheads="1"/>
          </p:cNvPicPr>
          <p:nvPr/>
        </p:nvPicPr>
        <p:blipFill>
          <a:blip r:embed="rId4" cstate="print"/>
          <a:srcRect/>
          <a:stretch>
            <a:fillRect/>
          </a:stretch>
        </p:blipFill>
        <p:spPr bwMode="auto">
          <a:xfrm>
            <a:off x="9158067" y="4892609"/>
            <a:ext cx="2991730" cy="1909119"/>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latin typeface="Book Antiqua" pitchFamily="18" charset="0"/>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just">
              <a:lnSpc>
                <a:spcPct val="150000"/>
              </a:lnSpc>
              <a:buNone/>
            </a:pPr>
            <a:r>
              <a:rPr lang="tr-TR" sz="2500" dirty="0" smtClean="0"/>
              <a:t>	 </a:t>
            </a:r>
            <a:r>
              <a:rPr lang="tr-TR" sz="2500" b="1" i="1" dirty="0" smtClean="0"/>
              <a:t>Kayıtsız/İlgisiz Ebeveyn Tutumu</a:t>
            </a:r>
            <a:endParaRPr lang="tr-TR" sz="2500" b="1" i="1" dirty="0" smtClean="0">
              <a:solidFill>
                <a:srgbClr val="7030A0"/>
              </a:solidFill>
            </a:endParaRPr>
          </a:p>
          <a:p>
            <a:pPr algn="just">
              <a:lnSpc>
                <a:spcPct val="150000"/>
              </a:lnSpc>
              <a:buBlip>
                <a:blip r:embed="rId3"/>
              </a:buBlip>
            </a:pPr>
            <a:r>
              <a:rPr lang="tr-TR" sz="2200" dirty="0" smtClean="0"/>
              <a:t>Çocuğun ihtiyaçlarının kolayca fark edilmediği bir tutumdur.</a:t>
            </a:r>
          </a:p>
          <a:p>
            <a:pPr algn="just">
              <a:lnSpc>
                <a:spcPct val="150000"/>
              </a:lnSpc>
              <a:buBlip>
                <a:blip r:embed="rId3"/>
              </a:buBlip>
            </a:pPr>
            <a:r>
              <a:rPr lang="tr-TR" sz="2200" dirty="0" smtClean="0"/>
              <a:t>Hoşgörülü olmaktan ziyade boş verilmiş bir tutumdur.</a:t>
            </a:r>
          </a:p>
          <a:p>
            <a:pPr algn="just">
              <a:lnSpc>
                <a:spcPct val="150000"/>
              </a:lnSpc>
              <a:buBlip>
                <a:blip r:embed="rId3"/>
              </a:buBlip>
            </a:pPr>
            <a:r>
              <a:rPr lang="tr-TR" sz="2200" dirty="0" smtClean="0"/>
              <a:t>Bu tutum karşısında çocuk, kendini gösterme çabası içinde çevreye ve kişilere zarar verici davranışlar sergileyebilir. </a:t>
            </a:r>
          </a:p>
          <a:p>
            <a:pPr algn="just">
              <a:lnSpc>
                <a:spcPct val="150000"/>
              </a:lnSpc>
              <a:buBlip>
                <a:blip r:embed="rId3"/>
              </a:buBlip>
            </a:pPr>
            <a:r>
              <a:rPr lang="tr-TR" sz="2200" dirty="0" smtClean="0"/>
              <a:t>Sağlıklı sınırların bulunmadığı ebeveyn tutumlarındandır.</a:t>
            </a:r>
            <a:endParaRPr lang="tr-TR" sz="2200" dirty="0"/>
          </a:p>
        </p:txBody>
      </p:sp>
      <p:pic>
        <p:nvPicPr>
          <p:cNvPr id="2050" name="Picture 2"/>
          <p:cNvPicPr>
            <a:picLocks noChangeAspect="1" noChangeArrowheads="1"/>
          </p:cNvPicPr>
          <p:nvPr/>
        </p:nvPicPr>
        <p:blipFill>
          <a:blip r:embed="rId4" cstate="print"/>
          <a:srcRect/>
          <a:stretch>
            <a:fillRect/>
          </a:stretch>
        </p:blipFill>
        <p:spPr bwMode="auto">
          <a:xfrm>
            <a:off x="9017390" y="4493878"/>
            <a:ext cx="3058115" cy="226484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044473" y="50643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576774" y="1800659"/>
            <a:ext cx="11029071" cy="3658844"/>
          </a:xfrm>
        </p:spPr>
        <p:txBody>
          <a:bodyPr/>
          <a:lstStyle/>
          <a:p>
            <a:pPr algn="just">
              <a:lnSpc>
                <a:spcPct val="150000"/>
              </a:lnSpc>
              <a:buNone/>
            </a:pPr>
            <a:r>
              <a:rPr lang="tr-TR" sz="2500" dirty="0" smtClean="0"/>
              <a:t>	</a:t>
            </a:r>
            <a:r>
              <a:rPr lang="tr-TR" sz="2200" dirty="0" smtClean="0"/>
              <a:t> </a:t>
            </a:r>
            <a:r>
              <a:rPr lang="tr-TR" sz="2500" b="1" i="1" dirty="0" smtClean="0"/>
              <a:t>Aşırı Koruyucu Ebeveyn Tutumu</a:t>
            </a:r>
            <a:endParaRPr lang="tr-TR" sz="2500" b="1" i="1" dirty="0" smtClean="0">
              <a:solidFill>
                <a:srgbClr val="7030A0"/>
              </a:solidFill>
            </a:endParaRPr>
          </a:p>
          <a:p>
            <a:pPr algn="just">
              <a:lnSpc>
                <a:spcPct val="150000"/>
              </a:lnSpc>
              <a:buBlip>
                <a:blip r:embed="rId3"/>
              </a:buBlip>
            </a:pPr>
            <a:r>
              <a:rPr lang="tr-TR" sz="2200" dirty="0" smtClean="0"/>
              <a:t>Çocuğa büyük bir titizlikle yaklaşılır ve çocuğun kendi başına yapabileceği işleri yapmasına müsaade edilmez ve bu işler çocuk yerine ebeveynler tarafından yapılır.</a:t>
            </a:r>
          </a:p>
          <a:p>
            <a:pPr algn="just">
              <a:lnSpc>
                <a:spcPct val="150000"/>
              </a:lnSpc>
              <a:buBlip>
                <a:blip r:embed="rId3"/>
              </a:buBlip>
            </a:pPr>
            <a:r>
              <a:rPr lang="tr-TR" sz="2200" dirty="0" smtClean="0"/>
              <a:t>Bu tutum karşısında, çocuk tek başına ve karar alamayan, başkasına bağımlı bir hayat sürmeye meyilli kişilik özellikleri geliştirebilir.</a:t>
            </a:r>
          </a:p>
          <a:p>
            <a:pPr algn="just">
              <a:lnSpc>
                <a:spcPct val="150000"/>
              </a:lnSpc>
              <a:buBlip>
                <a:blip r:embed="rId3"/>
              </a:buBlip>
            </a:pPr>
            <a:r>
              <a:rPr lang="tr-TR" sz="2200" dirty="0" smtClean="0"/>
              <a:t>Bu tutumla birlikte çocuğun iradesinin güçsüzleşmesine sebep olunması çocuğu mahremiyet ihlalleri karşısında da savunmasız bırakır.</a:t>
            </a:r>
            <a:endParaRPr lang="tr-TR" sz="2200" dirty="0"/>
          </a:p>
        </p:txBody>
      </p:sp>
      <p:pic>
        <p:nvPicPr>
          <p:cNvPr id="3074" name="Picture 2"/>
          <p:cNvPicPr>
            <a:picLocks noChangeAspect="1" noChangeArrowheads="1"/>
          </p:cNvPicPr>
          <p:nvPr/>
        </p:nvPicPr>
        <p:blipFill>
          <a:blip r:embed="rId4" cstate="print"/>
          <a:srcRect/>
          <a:stretch>
            <a:fillRect/>
          </a:stretch>
        </p:blipFill>
        <p:spPr bwMode="auto">
          <a:xfrm>
            <a:off x="10262811" y="28136"/>
            <a:ext cx="1860686" cy="2700996"/>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latin typeface="Book Antiqua" pitchFamily="18" charset="0"/>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just">
              <a:lnSpc>
                <a:spcPct val="150000"/>
              </a:lnSpc>
              <a:buNone/>
            </a:pPr>
            <a:r>
              <a:rPr lang="tr-TR" sz="2500" dirty="0" smtClean="0"/>
              <a:t>	</a:t>
            </a:r>
            <a:r>
              <a:rPr lang="tr-TR" sz="2200" dirty="0" smtClean="0"/>
              <a:t> </a:t>
            </a:r>
            <a:r>
              <a:rPr lang="tr-TR" sz="2500" b="1" i="1" dirty="0" smtClean="0"/>
              <a:t>Tutarsız Ebeveyn Tutumu </a:t>
            </a:r>
            <a:endParaRPr lang="tr-TR" sz="2500" b="1" i="1" dirty="0" smtClean="0">
              <a:solidFill>
                <a:srgbClr val="7030A0"/>
              </a:solidFill>
            </a:endParaRPr>
          </a:p>
          <a:p>
            <a:pPr algn="just">
              <a:lnSpc>
                <a:spcPct val="150000"/>
              </a:lnSpc>
              <a:buBlip>
                <a:blip r:embed="rId3"/>
              </a:buBlip>
            </a:pPr>
            <a:r>
              <a:rPr lang="tr-TR" sz="2200" dirty="0" smtClean="0"/>
              <a:t>Genellikle ebeveynlerin farklı fikirde olmaları, çocuğa karşı olan tutumların farklılaşması olarak yansır.</a:t>
            </a:r>
          </a:p>
          <a:p>
            <a:pPr algn="just">
              <a:lnSpc>
                <a:spcPct val="150000"/>
              </a:lnSpc>
              <a:buBlip>
                <a:blip r:embed="rId3"/>
              </a:buBlip>
            </a:pPr>
            <a:r>
              <a:rPr lang="tr-TR" sz="2200" dirty="0" smtClean="0"/>
              <a:t>Çocuğa nasıl yaklaşılması konusunda anne baba arasında yaşanan veya her bir ebeveynin kendi içinde yaşadığı kararsızlık ile </a:t>
            </a:r>
            <a:r>
              <a:rPr lang="tr-TR" sz="2200" b="1" dirty="0" smtClean="0"/>
              <a:t>ebeveynler tutarsız, sürekli değişen bir tutum sergiler.</a:t>
            </a:r>
          </a:p>
          <a:p>
            <a:pPr algn="just">
              <a:lnSpc>
                <a:spcPct val="150000"/>
              </a:lnSpc>
              <a:buBlip>
                <a:blip r:embed="rId3"/>
              </a:buBlip>
            </a:pPr>
            <a:r>
              <a:rPr lang="tr-TR" sz="2200" dirty="0" smtClean="0"/>
              <a:t>Bu tutum karşısında, çocuk karar vermekte zorlanan, tutarsız, kaygılı ve kimseye güvenemeyen bir kişiliğe sahip olabilir.</a:t>
            </a:r>
            <a:endParaRPr lang="tr-TR" sz="2200" dirty="0"/>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latin typeface="Book Antiqua" pitchFamily="18" charset="0"/>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just">
              <a:lnSpc>
                <a:spcPct val="150000"/>
              </a:lnSpc>
              <a:buNone/>
            </a:pPr>
            <a:r>
              <a:rPr lang="tr-TR" sz="1700" dirty="0" smtClean="0"/>
              <a:t>	 </a:t>
            </a:r>
            <a:r>
              <a:rPr lang="tr-TR" sz="2500" b="1" i="1" dirty="0" smtClean="0"/>
              <a:t>Destekleyici / Demokratik Ebeveyn Tutumu </a:t>
            </a:r>
            <a:endParaRPr lang="tr-TR" sz="2500" b="1" i="1" dirty="0" smtClean="0">
              <a:solidFill>
                <a:srgbClr val="7030A0"/>
              </a:solidFill>
            </a:endParaRPr>
          </a:p>
          <a:p>
            <a:pPr algn="just">
              <a:lnSpc>
                <a:spcPct val="150000"/>
              </a:lnSpc>
              <a:buBlip>
                <a:blip r:embed="rId3"/>
              </a:buBlip>
            </a:pPr>
            <a:r>
              <a:rPr lang="tr-TR" sz="2200" dirty="0" smtClean="0"/>
              <a:t>Bu tutumdaki ebeveynler </a:t>
            </a:r>
            <a:r>
              <a:rPr lang="tr-TR" sz="2200" b="1" dirty="0" smtClean="0"/>
              <a:t>çocuğu olduğu gibi kabul ederek gelişimi için onu desteklerler</a:t>
            </a:r>
            <a:r>
              <a:rPr lang="tr-TR" sz="2200" dirty="0" smtClean="0"/>
              <a:t>.</a:t>
            </a:r>
          </a:p>
          <a:p>
            <a:pPr algn="just">
              <a:lnSpc>
                <a:spcPct val="150000"/>
              </a:lnSpc>
              <a:buBlip>
                <a:blip r:embed="rId3"/>
              </a:buBlip>
            </a:pPr>
            <a:r>
              <a:rPr lang="tr-TR" sz="2200" b="1" dirty="0" smtClean="0"/>
              <a:t>Kurallar ve sınırlar bellidir ve ne çok katı ne de çok esnektir</a:t>
            </a:r>
            <a:r>
              <a:rPr lang="tr-TR" sz="2200" dirty="0" smtClean="0"/>
              <a:t>.</a:t>
            </a:r>
          </a:p>
          <a:p>
            <a:pPr algn="just">
              <a:lnSpc>
                <a:spcPct val="150000"/>
              </a:lnSpc>
              <a:buBlip>
                <a:blip r:embed="rId3"/>
              </a:buBlip>
            </a:pPr>
            <a:r>
              <a:rPr lang="tr-TR" sz="2200" dirty="0" smtClean="0"/>
              <a:t>Ara ara olumlu ya da olumsuz durumlar karşısında geri bildirimler verilerek konu üzerinden, yaşanmışlıklar üzerinden değerlendirmeler yapılır.</a:t>
            </a:r>
          </a:p>
          <a:p>
            <a:pPr algn="just">
              <a:lnSpc>
                <a:spcPct val="150000"/>
              </a:lnSpc>
              <a:buBlip>
                <a:blip r:embed="rId3"/>
              </a:buBlip>
            </a:pPr>
            <a:r>
              <a:rPr lang="tr-TR" sz="2200" dirty="0" smtClean="0"/>
              <a:t>Suçlayıcı dil kullanılmaz.</a:t>
            </a:r>
          </a:p>
        </p:txBody>
      </p:sp>
      <p:pic>
        <p:nvPicPr>
          <p:cNvPr id="10242" name="Picture 2"/>
          <p:cNvPicPr>
            <a:picLocks noChangeAspect="1" noChangeArrowheads="1"/>
          </p:cNvPicPr>
          <p:nvPr/>
        </p:nvPicPr>
        <p:blipFill>
          <a:blip r:embed="rId4" cstate="print"/>
          <a:srcRect/>
          <a:stretch>
            <a:fillRect/>
          </a:stretch>
        </p:blipFill>
        <p:spPr bwMode="auto">
          <a:xfrm>
            <a:off x="8496888" y="4080799"/>
            <a:ext cx="3586821" cy="2664657"/>
          </a:xfrm>
          <a:prstGeom prst="rect">
            <a:avLst/>
          </a:prstGeom>
          <a:noFill/>
          <a:ln w="9525">
            <a:noFill/>
            <a:miter lim="800000"/>
            <a:headEnd/>
            <a:tailEnd/>
          </a:ln>
          <a:scene3d>
            <a:camera prst="perspectiveLeft"/>
            <a:lightRig rig="threePt" dir="t"/>
          </a:scene3d>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chemeClr val="accent1">
                    <a:lumMod val="50000"/>
                  </a:schemeClr>
                </a:solidFill>
                <a:latin typeface="Book Antiqua" pitchFamily="18" charset="0"/>
              </a:rPr>
              <a:t> </a:t>
            </a:r>
            <a:r>
              <a:rPr lang="tr-TR" sz="4000" b="1" i="1" kern="0" dirty="0" smtClean="0">
                <a:solidFill>
                  <a:schemeClr val="accent1">
                    <a:lumMod val="50000"/>
                  </a:schemeClr>
                </a:solidFill>
                <a:latin typeface="Book Antiqua" pitchFamily="18" charset="0"/>
              </a:rPr>
              <a:t>EBEVEYN TUTUMLARI</a:t>
            </a:r>
            <a:endParaRPr lang="tr-TR" sz="4000" b="1" i="1" kern="0" dirty="0">
              <a:solidFill>
                <a:schemeClr val="accent1">
                  <a:lumMod val="50000"/>
                </a:schemeClr>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just">
              <a:lnSpc>
                <a:spcPct val="150000"/>
              </a:lnSpc>
              <a:buNone/>
            </a:pPr>
            <a:r>
              <a:rPr lang="tr-TR" sz="1700" dirty="0" smtClean="0"/>
              <a:t>	</a:t>
            </a:r>
            <a:r>
              <a:rPr lang="tr-TR" sz="2500" b="1" i="1" dirty="0" smtClean="0"/>
              <a:t> Destekleyici / Demokratik Ebeveyn Tutumu </a:t>
            </a:r>
            <a:endParaRPr lang="tr-TR" sz="2500" b="1" i="1" dirty="0" smtClean="0">
              <a:solidFill>
                <a:srgbClr val="7030A0"/>
              </a:solidFill>
            </a:endParaRPr>
          </a:p>
          <a:p>
            <a:pPr algn="just">
              <a:lnSpc>
                <a:spcPct val="150000"/>
              </a:lnSpc>
              <a:buBlip>
                <a:blip r:embed="rId3"/>
              </a:buBlip>
            </a:pPr>
            <a:r>
              <a:rPr lang="tr-TR" sz="2200" b="1" dirty="0" smtClean="0"/>
              <a:t>Kurallar ortak bir şekilde belirlenerek, herkes tarafından uyulur</a:t>
            </a:r>
            <a:r>
              <a:rPr lang="tr-TR" sz="2200" dirty="0" smtClean="0"/>
              <a:t>.</a:t>
            </a:r>
          </a:p>
          <a:p>
            <a:pPr algn="just">
              <a:lnSpc>
                <a:spcPct val="150000"/>
              </a:lnSpc>
              <a:buBlip>
                <a:blip r:embed="rId3"/>
              </a:buBlip>
            </a:pPr>
            <a:r>
              <a:rPr lang="tr-TR" sz="2200" b="1" dirty="0" smtClean="0"/>
              <a:t>Anne babalar kendi içlerinde ve kendi aralarında tutarlı davranış sergilerler</a:t>
            </a:r>
            <a:r>
              <a:rPr lang="tr-TR" sz="2200" dirty="0" smtClean="0"/>
              <a:t>.</a:t>
            </a:r>
          </a:p>
          <a:p>
            <a:pPr algn="just">
              <a:lnSpc>
                <a:spcPct val="150000"/>
              </a:lnSpc>
              <a:buBlip>
                <a:blip r:embed="rId3"/>
              </a:buBlip>
            </a:pPr>
            <a:r>
              <a:rPr lang="tr-TR" sz="2200" dirty="0" smtClean="0"/>
              <a:t>Bu tutum karşısında çocuk sosyal olarak uyum sağlamış, sorumlulukların farkında, özgüvenli, kendine ve başkalarına karşı olumlu bir algıya sahip, toplumsal kurallara uyum sağlayabilen, kendini rahatça ifade edebilen, özgür bir kişilik geliştirebilir.</a:t>
            </a:r>
            <a:endParaRPr lang="tr-TR" sz="2200" dirty="0"/>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21272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Subtitle 2"/>
          <p:cNvSpPr txBox="1">
            <a:spLocks/>
          </p:cNvSpPr>
          <p:nvPr/>
        </p:nvSpPr>
        <p:spPr>
          <a:xfrm>
            <a:off x="2246998" y="1533378"/>
            <a:ext cx="9180035" cy="482948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lnSpc>
                <a:spcPct val="130000"/>
              </a:lnSpc>
              <a:buBlip>
                <a:blip r:embed="rId3"/>
              </a:buBlip>
            </a:pPr>
            <a:r>
              <a:rPr lang="tr-TR" kern="0" dirty="0" smtClean="0"/>
              <a:t> SINIR KOYMA NEDİR?</a:t>
            </a:r>
          </a:p>
          <a:p>
            <a:pPr marL="0" indent="0">
              <a:lnSpc>
                <a:spcPct val="130000"/>
              </a:lnSpc>
              <a:buBlip>
                <a:blip r:embed="rId3"/>
              </a:buBlip>
            </a:pPr>
            <a:r>
              <a:rPr lang="tr-TR" kern="0" dirty="0" smtClean="0"/>
              <a:t> SINIR KOYMA NEDEN GEREKLİDİR?</a:t>
            </a:r>
          </a:p>
          <a:p>
            <a:pPr marL="0" indent="0">
              <a:lnSpc>
                <a:spcPct val="130000"/>
              </a:lnSpc>
              <a:buBlip>
                <a:blip r:embed="rId3"/>
              </a:buBlip>
            </a:pPr>
            <a:r>
              <a:rPr lang="tr-TR" kern="0" dirty="0" smtClean="0"/>
              <a:t> SINIR TÜRLERİ</a:t>
            </a:r>
          </a:p>
          <a:p>
            <a:pPr marL="0" indent="0">
              <a:lnSpc>
                <a:spcPct val="130000"/>
              </a:lnSpc>
              <a:buBlip>
                <a:blip r:embed="rId3"/>
              </a:buBlip>
            </a:pPr>
            <a:r>
              <a:rPr lang="tr-TR" kern="0" dirty="0" smtClean="0"/>
              <a:t> EBEVEYN TUTUMLARI</a:t>
            </a:r>
          </a:p>
          <a:p>
            <a:pPr marL="0" indent="0">
              <a:lnSpc>
                <a:spcPct val="130000"/>
              </a:lnSpc>
              <a:buBlip>
                <a:blip r:embed="rId3"/>
              </a:buBlip>
            </a:pPr>
            <a:r>
              <a:rPr lang="tr-TR" kern="0" dirty="0" smtClean="0"/>
              <a:t> SINIRLARI BELİRLEME/DOĞRU  SINIR KOYMA</a:t>
            </a:r>
          </a:p>
          <a:p>
            <a:pPr marL="0" indent="0">
              <a:lnSpc>
                <a:spcPct val="130000"/>
              </a:lnSpc>
              <a:buNone/>
            </a:pPr>
            <a:endParaRPr lang="en-GB" kern="0" dirty="0"/>
          </a:p>
        </p:txBody>
      </p:sp>
      <p:sp>
        <p:nvSpPr>
          <p:cNvPr id="4" name="3 Başlık"/>
          <p:cNvSpPr>
            <a:spLocks noGrp="1"/>
          </p:cNvSpPr>
          <p:nvPr>
            <p:ph type="title"/>
          </p:nvPr>
        </p:nvSpPr>
        <p:spPr>
          <a:xfrm>
            <a:off x="1997612" y="365125"/>
            <a:ext cx="8876714" cy="1325563"/>
          </a:xfrm>
        </p:spPr>
        <p:txBody>
          <a:bodyPr/>
          <a:lstStyle/>
          <a:p>
            <a:r>
              <a:rPr lang="tr-TR" sz="5000" b="1" dirty="0" smtClean="0">
                <a:solidFill>
                  <a:srgbClr val="674694"/>
                </a:solidFill>
                <a:latin typeface="Book Antiqua" pitchFamily="18" charset="0"/>
              </a:rPr>
              <a:t>SUNUM İÇERİĞİ</a:t>
            </a:r>
            <a:endParaRPr lang="tr-TR" sz="5000" b="1" dirty="0">
              <a:solidFill>
                <a:srgbClr val="674694"/>
              </a:solidFill>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78B832"/>
                </a:solidFill>
                <a:latin typeface="Book Antiqua" pitchFamily="18" charset="0"/>
              </a:rPr>
              <a:t> </a:t>
            </a:r>
            <a:r>
              <a:rPr lang="tr-TR" sz="4000" b="1" i="1" kern="0" dirty="0" smtClean="0">
                <a:solidFill>
                  <a:srgbClr val="78B832"/>
                </a:solidFill>
                <a:latin typeface="Book Antiqua" pitchFamily="18" charset="0"/>
              </a:rPr>
              <a:t>SINIRLARI BELİRLEME</a:t>
            </a:r>
            <a:endParaRPr lang="tr-TR" sz="4000" b="1" i="1" kern="0" dirty="0">
              <a:solidFill>
                <a:srgbClr val="78B832"/>
              </a:solidFill>
              <a:latin typeface="Book Antiqua" pitchFamily="18" charset="0"/>
            </a:endParaRPr>
          </a:p>
        </p:txBody>
      </p:sp>
      <p:sp>
        <p:nvSpPr>
          <p:cNvPr id="11" name="10 İçerik Yer Tutucusu"/>
          <p:cNvSpPr>
            <a:spLocks noGrp="1"/>
          </p:cNvSpPr>
          <p:nvPr>
            <p:ph idx="1"/>
          </p:nvPr>
        </p:nvSpPr>
        <p:spPr>
          <a:xfrm>
            <a:off x="1167618" y="1291048"/>
            <a:ext cx="10494499" cy="4955005"/>
          </a:xfrm>
        </p:spPr>
        <p:txBody>
          <a:bodyPr/>
          <a:lstStyle/>
          <a:p>
            <a:pPr algn="just">
              <a:lnSpc>
                <a:spcPct val="160000"/>
              </a:lnSpc>
              <a:buNone/>
            </a:pPr>
            <a:r>
              <a:rPr lang="tr-TR" sz="2200" dirty="0" smtClean="0"/>
              <a:t>Küçük çocuklar için sınırların ebeveynler tarafından belirlenmesi doğru bir yaklaşım olsa da daha büyük çocuklar kuralları ve sınırları belirleme sürecine mutlaka dahil edilmelidir.</a:t>
            </a:r>
          </a:p>
          <a:p>
            <a:pPr algn="just">
              <a:lnSpc>
                <a:spcPct val="160000"/>
              </a:lnSpc>
              <a:buNone/>
            </a:pPr>
            <a:endParaRPr lang="tr-TR" sz="2200" dirty="0" smtClean="0"/>
          </a:p>
          <a:p>
            <a:pPr algn="just">
              <a:lnSpc>
                <a:spcPct val="160000"/>
              </a:lnSpc>
              <a:buNone/>
            </a:pPr>
            <a:r>
              <a:rPr lang="tr-TR" sz="2200" dirty="0" smtClean="0"/>
              <a:t>Çocukların yetişkinlerin koydukları sınırlara tepki verme biçimleriyle, konulmasında katkıları olan sınırlara tepki verme biçimleri arasında büyük farklar vardır.</a:t>
            </a:r>
          </a:p>
          <a:p>
            <a:pPr algn="just">
              <a:lnSpc>
                <a:spcPct val="160000"/>
              </a:lnSpc>
              <a:buNone/>
            </a:pPr>
            <a:endParaRPr lang="tr-TR" sz="2200" dirty="0" smtClean="0"/>
          </a:p>
          <a:p>
            <a:pPr algn="just">
              <a:lnSpc>
                <a:spcPct val="160000"/>
              </a:lnSpc>
              <a:buNone/>
            </a:pPr>
            <a:r>
              <a:rPr lang="tr-TR" sz="2200" dirty="0" smtClean="0"/>
              <a:t>Eğer sınırlar ebeveynler tarafından konulacaksa çocukların beklentileri, gereksinimleri ve istekleri dikkate alınmalıdır. Böylece çocuklar kuralları daha çok benimserler.</a:t>
            </a:r>
          </a:p>
        </p:txBody>
      </p:sp>
      <p:pic>
        <p:nvPicPr>
          <p:cNvPr id="18" name="Picture 1"/>
          <p:cNvPicPr>
            <a:picLocks noChangeAspect="1" noChangeArrowheads="1"/>
          </p:cNvPicPr>
          <p:nvPr/>
        </p:nvPicPr>
        <p:blipFill>
          <a:blip r:embed="rId3" cstate="print">
            <a:clrChange>
              <a:clrFrom>
                <a:srgbClr val="E6E6E6"/>
              </a:clrFrom>
              <a:clrTo>
                <a:srgbClr val="E6E6E6">
                  <a:alpha val="0"/>
                </a:srgbClr>
              </a:clrTo>
            </a:clrChange>
          </a:blip>
          <a:srcRect/>
          <a:stretch>
            <a:fillRect/>
          </a:stretch>
        </p:blipFill>
        <p:spPr bwMode="auto">
          <a:xfrm>
            <a:off x="242519" y="1378637"/>
            <a:ext cx="872195" cy="872195"/>
          </a:xfrm>
          <a:prstGeom prst="rect">
            <a:avLst/>
          </a:prstGeom>
          <a:noFill/>
          <a:ln w="9525">
            <a:noFill/>
            <a:miter lim="800000"/>
            <a:headEnd/>
            <a:tailEnd/>
          </a:ln>
        </p:spPr>
      </p:pic>
      <p:pic>
        <p:nvPicPr>
          <p:cNvPr id="19" name="Picture 1"/>
          <p:cNvPicPr>
            <a:picLocks noChangeAspect="1" noChangeArrowheads="1"/>
          </p:cNvPicPr>
          <p:nvPr/>
        </p:nvPicPr>
        <p:blipFill>
          <a:blip r:embed="rId3" cstate="print">
            <a:clrChange>
              <a:clrFrom>
                <a:srgbClr val="E6E6E6"/>
              </a:clrFrom>
              <a:clrTo>
                <a:srgbClr val="E6E6E6">
                  <a:alpha val="0"/>
                </a:srgbClr>
              </a:clrTo>
            </a:clrChange>
          </a:blip>
          <a:srcRect/>
          <a:stretch>
            <a:fillRect/>
          </a:stretch>
        </p:blipFill>
        <p:spPr bwMode="auto">
          <a:xfrm>
            <a:off x="228451" y="3277818"/>
            <a:ext cx="872195" cy="872195"/>
          </a:xfrm>
          <a:prstGeom prst="rect">
            <a:avLst/>
          </a:prstGeom>
          <a:noFill/>
          <a:ln w="9525">
            <a:noFill/>
            <a:miter lim="800000"/>
            <a:headEnd/>
            <a:tailEnd/>
          </a:ln>
        </p:spPr>
      </p:pic>
      <p:pic>
        <p:nvPicPr>
          <p:cNvPr id="20" name="Picture 1"/>
          <p:cNvPicPr>
            <a:picLocks noChangeAspect="1" noChangeArrowheads="1"/>
          </p:cNvPicPr>
          <p:nvPr/>
        </p:nvPicPr>
        <p:blipFill>
          <a:blip r:embed="rId3" cstate="print">
            <a:clrChange>
              <a:clrFrom>
                <a:srgbClr val="E6E6E6"/>
              </a:clrFrom>
              <a:clrTo>
                <a:srgbClr val="E6E6E6">
                  <a:alpha val="0"/>
                </a:srgbClr>
              </a:clrTo>
            </a:clrChange>
          </a:blip>
          <a:srcRect/>
          <a:stretch>
            <a:fillRect/>
          </a:stretch>
        </p:blipFill>
        <p:spPr bwMode="auto">
          <a:xfrm>
            <a:off x="226107" y="5160542"/>
            <a:ext cx="872195" cy="87219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1139482" y="1488375"/>
            <a:ext cx="10578905"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50000"/>
              </a:lnSpc>
              <a:buNone/>
            </a:pPr>
            <a:r>
              <a:rPr lang="tr-TR" sz="2600" dirty="0" smtClean="0"/>
              <a:t>Ebeveynlerin,</a:t>
            </a:r>
          </a:p>
          <a:p>
            <a:pPr marL="457200" indent="-457200" algn="just">
              <a:lnSpc>
                <a:spcPct val="150000"/>
              </a:lnSpc>
              <a:buNone/>
            </a:pPr>
            <a:r>
              <a:rPr lang="tr-TR" sz="2600" dirty="0" smtClean="0"/>
              <a:t>Belirlenen kurallar ve sınırlar konusunda tutarlı olması</a:t>
            </a:r>
          </a:p>
          <a:p>
            <a:pPr marL="457200" indent="-457200" algn="just">
              <a:lnSpc>
                <a:spcPct val="150000"/>
              </a:lnSpc>
              <a:buNone/>
            </a:pPr>
            <a:endParaRPr lang="tr-TR" sz="2600" dirty="0" smtClean="0"/>
          </a:p>
          <a:p>
            <a:pPr marL="457200" indent="-457200" algn="just">
              <a:lnSpc>
                <a:spcPct val="150000"/>
              </a:lnSpc>
              <a:buNone/>
            </a:pPr>
            <a:r>
              <a:rPr lang="tr-TR" sz="2600" dirty="0" smtClean="0"/>
              <a:t>Çocuğa sınırları yaşına uygun olarak ve net bir şekilde anlatması</a:t>
            </a:r>
          </a:p>
          <a:p>
            <a:pPr marL="457200" indent="-457200" algn="just">
              <a:lnSpc>
                <a:spcPct val="150000"/>
              </a:lnSpc>
              <a:buNone/>
            </a:pPr>
            <a:r>
              <a:rPr lang="tr-TR" sz="2600" dirty="0" smtClean="0"/>
              <a:t>etkin sınır koyma sürecinde çok önemlidir. </a:t>
            </a:r>
            <a:endParaRPr lang="en-GB" sz="2600"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kern="0" dirty="0" smtClean="0">
                <a:solidFill>
                  <a:srgbClr val="7030A0"/>
                </a:solidFill>
                <a:latin typeface="Book Antiqua" pitchFamily="18" charset="0"/>
              </a:rPr>
              <a:t> </a:t>
            </a:r>
            <a:r>
              <a:rPr lang="tr-TR" sz="4000" b="1" i="1" kern="0" dirty="0" smtClean="0">
                <a:solidFill>
                  <a:srgbClr val="78B832"/>
                </a:solidFill>
                <a:latin typeface="Book Antiqua" pitchFamily="18" charset="0"/>
              </a:rPr>
              <a:t>SINIRLARI BELİRLEME</a:t>
            </a:r>
            <a:endParaRPr lang="tr-TR" sz="4000" b="1" i="1" kern="0" dirty="0">
              <a:solidFill>
                <a:srgbClr val="78B832"/>
              </a:solidFill>
              <a:latin typeface="Book Antiqua" pitchFamily="18" charset="0"/>
            </a:endParaRPr>
          </a:p>
        </p:txBody>
      </p:sp>
      <p:pic>
        <p:nvPicPr>
          <p:cNvPr id="8193"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44045" y="2194563"/>
            <a:ext cx="872195" cy="872195"/>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69836" y="3795971"/>
            <a:ext cx="872195" cy="87219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1026942" y="1333627"/>
            <a:ext cx="10691446" cy="503903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a:lnSpc>
                <a:spcPct val="160000"/>
              </a:lnSpc>
              <a:buNone/>
            </a:pPr>
            <a:r>
              <a:rPr lang="tr-TR" sz="2600" dirty="0" smtClean="0"/>
              <a:t>Çocuklar daha küçükken sınırlar daha dar iken çocuk büyüdükçe sınırlar genişletilmelidir.</a:t>
            </a:r>
          </a:p>
          <a:p>
            <a:pPr algn="just">
              <a:lnSpc>
                <a:spcPct val="160000"/>
              </a:lnSpc>
              <a:buNone/>
            </a:pPr>
            <a:endParaRPr lang="tr-TR" sz="2600" dirty="0" smtClean="0"/>
          </a:p>
          <a:p>
            <a:pPr algn="just">
              <a:lnSpc>
                <a:spcPct val="160000"/>
              </a:lnSpc>
              <a:buNone/>
            </a:pPr>
            <a:r>
              <a:rPr lang="tr-TR" sz="2600" dirty="0" smtClean="0"/>
              <a:t>Fazlasına kaçmadan, gerçekçi sınırlar içinde olmaya dikkat edilerek ama çocuğun mutlaka yaşına göre bir merak ve keşif alanı da tanınarak sağlıklı bir güvenlik alanı yaratılmalıdır.</a:t>
            </a:r>
          </a:p>
          <a:p>
            <a:pPr algn="just">
              <a:lnSpc>
                <a:spcPct val="160000"/>
              </a:lnSpc>
              <a:buNone/>
            </a:pPr>
            <a:endParaRPr lang="tr-TR" sz="2000" dirty="0" smtClean="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kern="0" dirty="0" smtClean="0">
                <a:solidFill>
                  <a:srgbClr val="7030A0"/>
                </a:solidFill>
                <a:latin typeface="Book Antiqua" pitchFamily="18" charset="0"/>
              </a:rPr>
              <a:t> </a:t>
            </a:r>
            <a:r>
              <a:rPr lang="tr-TR" sz="4000" b="1" i="1" kern="0" dirty="0" smtClean="0">
                <a:solidFill>
                  <a:srgbClr val="78B832"/>
                </a:solidFill>
                <a:latin typeface="Book Antiqua" pitchFamily="18" charset="0"/>
              </a:rPr>
              <a:t>SINIRLARI BELİRLEME</a:t>
            </a:r>
            <a:endParaRPr lang="tr-TR" sz="4000" b="1" i="1" kern="0" dirty="0">
              <a:solidFill>
                <a:srgbClr val="78B832"/>
              </a:solidFill>
              <a:latin typeface="Book Antiqua" pitchFamily="18" charset="0"/>
            </a:endParaRPr>
          </a:p>
        </p:txBody>
      </p:sp>
      <p:pic>
        <p:nvPicPr>
          <p:cNvPr id="12"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58112" y="1477112"/>
            <a:ext cx="872195" cy="872195"/>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55767" y="3669363"/>
            <a:ext cx="872195" cy="87219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1026942" y="1221083"/>
            <a:ext cx="10691446" cy="503903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a:lnSpc>
                <a:spcPct val="160000"/>
              </a:lnSpc>
              <a:buNone/>
            </a:pPr>
            <a:r>
              <a:rPr lang="tr-TR" sz="2600" dirty="0" smtClean="0"/>
              <a:t>Çocukların kontrolden çıktıkları, öfkeli ya da yorgun oldukları anlarda ebeveynlerin kural koymaya veya kuralları kabul ettirmeye çalışmaları doğru değildir. Kurallar çocukların sakin oldukları bir zamanda konuşulmalıdır.</a:t>
            </a:r>
          </a:p>
          <a:p>
            <a:pPr algn="just">
              <a:lnSpc>
                <a:spcPct val="160000"/>
              </a:lnSpc>
              <a:buNone/>
            </a:pPr>
            <a:endParaRPr lang="tr-TR" sz="2600" dirty="0" smtClean="0"/>
          </a:p>
          <a:p>
            <a:pPr algn="just">
              <a:lnSpc>
                <a:spcPct val="160000"/>
              </a:lnSpc>
              <a:buNone/>
            </a:pPr>
            <a:r>
              <a:rPr lang="tr-TR" sz="2600" dirty="0" smtClean="0"/>
              <a:t>Küçük çocuklar kuralları unutabilir. Kurallar mümkün olduğunca çocuğa kimsenin olmadığı bir ortamda sakin bir ses tonuyla ve onun göz hizasına inilerek hatırlatılmalıdır. Böylelikle çocukların sınırlara direnç gösterme olasılığı azaltılmış olur. </a:t>
            </a:r>
            <a:endParaRPr lang="en-GB" sz="2600"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kern="0" dirty="0" smtClean="0">
                <a:solidFill>
                  <a:srgbClr val="78B832"/>
                </a:solidFill>
                <a:latin typeface="Book Antiqua" pitchFamily="18" charset="0"/>
              </a:rPr>
              <a:t> </a:t>
            </a:r>
            <a:r>
              <a:rPr lang="tr-TR" sz="4000" b="1" i="1" kern="0" dirty="0" smtClean="0">
                <a:solidFill>
                  <a:srgbClr val="78B832"/>
                </a:solidFill>
                <a:latin typeface="Book Antiqua" pitchFamily="18" charset="0"/>
              </a:rPr>
              <a:t>SINIRLARI BELİRLEME</a:t>
            </a:r>
            <a:endParaRPr lang="tr-TR" sz="4000" b="1" i="1" kern="0" dirty="0">
              <a:solidFill>
                <a:srgbClr val="78B832"/>
              </a:solidFill>
              <a:latin typeface="Book Antiqua" pitchFamily="18" charset="0"/>
            </a:endParaRPr>
          </a:p>
        </p:txBody>
      </p:sp>
      <p:pic>
        <p:nvPicPr>
          <p:cNvPr id="11"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86248" y="1308236"/>
            <a:ext cx="872195" cy="872195"/>
          </a:xfrm>
          <a:prstGeom prst="rect">
            <a:avLst/>
          </a:prstGeom>
          <a:noFill/>
          <a:ln w="9525">
            <a:noFill/>
            <a:miter lim="800000"/>
            <a:headEnd/>
            <a:tailEnd/>
          </a:ln>
        </p:spPr>
      </p:pic>
      <p:pic>
        <p:nvPicPr>
          <p:cNvPr id="12" name="Picture 1"/>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96947" y="4147682"/>
            <a:ext cx="872195" cy="872195"/>
          </a:xfrm>
          <a:prstGeom prst="rect">
            <a:avLst/>
          </a:prstGeom>
          <a:noFill/>
          <a:ln w="9525">
            <a:noFill/>
            <a:miter lim="800000"/>
            <a:headEnd/>
            <a:tailEnd/>
          </a:ln>
        </p:spPr>
      </p:pic>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263287"/>
            <a:ext cx="11343972" cy="503903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lgn="just">
              <a:lnSpc>
                <a:spcPct val="150000"/>
              </a:lnSpc>
              <a:buNone/>
            </a:pPr>
            <a:r>
              <a:rPr lang="tr-TR" sz="2400" dirty="0" smtClean="0"/>
              <a:t>	Çocuklar büyür ve değişir. Değiştikçe de daha çok özgürlük, ayrıcalık ve sorumluluk yüklenmeye hazır hale gelirler. Çocuklar; çevrelerini keşfetmeye, becerilerini geliştirmeye, yeni yetenekler kazanmaya ve bağımsız olmaya fırsat bulmalıdır. Onların işi budur. Bizim işimiz de bu normal gelişim sürecini engellemeden, onlara destek olacak sınırlar koymaktır.</a:t>
            </a:r>
          </a:p>
          <a:p>
            <a:pPr marL="0" indent="0" algn="just">
              <a:lnSpc>
                <a:spcPct val="150000"/>
              </a:lnSpc>
              <a:buNone/>
            </a:pPr>
            <a:r>
              <a:rPr lang="tr-TR" sz="2600" dirty="0" smtClean="0">
                <a:solidFill>
                  <a:srgbClr val="222222"/>
                </a:solidFill>
              </a:rPr>
              <a:t>	Bu süreçte çocuklara disiplinli, tutarlı, istikrarlı ancak en temelde </a:t>
            </a:r>
            <a:r>
              <a:rPr lang="tr-TR" sz="2600" b="1" dirty="0" smtClean="0"/>
              <a:t>sevgi dolu </a:t>
            </a:r>
            <a:r>
              <a:rPr lang="tr-TR" sz="2600" dirty="0" smtClean="0">
                <a:solidFill>
                  <a:srgbClr val="222222"/>
                </a:solidFill>
              </a:rPr>
              <a:t>yaklaşabiliyor olmak söz konusu sınırların içselleştirilebilmesini kolaylaştırılacaktır. </a:t>
            </a:r>
            <a:endParaRPr lang="tr-TR" sz="2600" dirty="0" smtClean="0"/>
          </a:p>
          <a:p>
            <a:pPr marL="0" indent="0" algn="just">
              <a:lnSpc>
                <a:spcPct val="150000"/>
              </a:lnSpc>
              <a:buNone/>
            </a:pPr>
            <a:endParaRPr lang="tr-TR" sz="2600" dirty="0" smtClean="0">
              <a:solidFill>
                <a:srgbClr val="222222"/>
              </a:solidFill>
            </a:endParaRPr>
          </a:p>
          <a:p>
            <a:pPr marL="0" indent="0" algn="just">
              <a:lnSpc>
                <a:spcPct val="150000"/>
              </a:lnSpc>
              <a:buNone/>
            </a:pPr>
            <a:endParaRPr lang="tr-TR" sz="260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sz="4000" kern="0" dirty="0" smtClean="0">
                <a:solidFill>
                  <a:srgbClr val="7030A0"/>
                </a:solidFill>
                <a:latin typeface="Book Antiqua" pitchFamily="18" charset="0"/>
              </a:rPr>
              <a:t> </a:t>
            </a:r>
            <a:r>
              <a:rPr lang="tr-TR" sz="4000" b="1" i="1" kern="0" dirty="0" smtClean="0">
                <a:solidFill>
                  <a:srgbClr val="78B832"/>
                </a:solidFill>
                <a:latin typeface="Book Antiqua" pitchFamily="18" charset="0"/>
              </a:rPr>
              <a:t>SINIRLARI BELİRLEME</a:t>
            </a:r>
            <a:endParaRPr lang="tr-TR" sz="4000" b="1" i="1" kern="0" dirty="0">
              <a:solidFill>
                <a:srgbClr val="78B832"/>
              </a:solidFill>
              <a:latin typeface="Book Antiqua" pitchFamily="18" charset="0"/>
            </a:endParaRP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9963543-044D-2232-15CD-69B862B468CE}"/>
              </a:ext>
            </a:extLst>
          </p:cNvPr>
          <p:cNvSpPr>
            <a:spLocks noGrp="1"/>
          </p:cNvSpPr>
          <p:nvPr>
            <p:ph type="title"/>
          </p:nvPr>
        </p:nvSpPr>
        <p:spPr>
          <a:xfrm>
            <a:off x="0" y="3091375"/>
            <a:ext cx="12192000" cy="1690688"/>
          </a:xfrm>
        </p:spPr>
        <p:txBody>
          <a:bodyPr>
            <a:normAutofit fontScale="90000"/>
          </a:bodyPr>
          <a:lstStyle/>
          <a:p>
            <a:pPr lvl="0" algn="ctr">
              <a:lnSpc>
                <a:spcPct val="150000"/>
              </a:lnSpc>
            </a:pPr>
            <a:r>
              <a:rPr lang="tr-TR" sz="4800" b="1" dirty="0" smtClean="0">
                <a:ln w="11430">
                  <a:solidFill>
                    <a:srgbClr val="674694"/>
                  </a:solidFill>
                </a:ln>
                <a:solidFill>
                  <a:srgbClr val="674694"/>
                </a:solidFill>
                <a:effectLst>
                  <a:outerShdw blurRad="80000" dist="40000" dir="5040000" algn="tl">
                    <a:srgbClr val="000000">
                      <a:alpha val="30000"/>
                    </a:srgbClr>
                  </a:outerShdw>
                </a:effectLst>
                <a:latin typeface="Book Antiqua" pitchFamily="18" charset="0"/>
                <a:cs typeface="Times New Roman" panose="02020603050405020304" pitchFamily="18" charset="0"/>
              </a:rPr>
              <a:t>DİNLEDİĞİNİZ İÇİN</a:t>
            </a:r>
            <a:br>
              <a:rPr lang="tr-TR" sz="4800" b="1" dirty="0" smtClean="0">
                <a:ln w="11430">
                  <a:solidFill>
                    <a:srgbClr val="674694"/>
                  </a:solidFill>
                </a:ln>
                <a:solidFill>
                  <a:srgbClr val="674694"/>
                </a:solidFill>
                <a:effectLst>
                  <a:outerShdw blurRad="80000" dist="40000" dir="5040000" algn="tl">
                    <a:srgbClr val="000000">
                      <a:alpha val="30000"/>
                    </a:srgbClr>
                  </a:outerShdw>
                </a:effectLst>
                <a:latin typeface="Book Antiqua" pitchFamily="18" charset="0"/>
                <a:cs typeface="Times New Roman" panose="02020603050405020304" pitchFamily="18" charset="0"/>
              </a:rPr>
            </a:br>
            <a:r>
              <a:rPr lang="tr-TR" sz="4800" b="1" dirty="0" smtClean="0">
                <a:ln w="11430">
                  <a:solidFill>
                    <a:srgbClr val="674694"/>
                  </a:solidFill>
                </a:ln>
                <a:solidFill>
                  <a:srgbClr val="674694"/>
                </a:solidFill>
                <a:effectLst>
                  <a:outerShdw blurRad="80000" dist="40000" dir="5040000" algn="tl">
                    <a:srgbClr val="000000">
                      <a:alpha val="30000"/>
                    </a:srgbClr>
                  </a:outerShdw>
                </a:effectLst>
                <a:latin typeface="Book Antiqua" pitchFamily="18" charset="0"/>
                <a:cs typeface="Times New Roman" panose="02020603050405020304" pitchFamily="18" charset="0"/>
              </a:rPr>
              <a:t>TEŞEKKÜRLER</a:t>
            </a:r>
            <a:endParaRPr lang="tr-TR" sz="4800" dirty="0">
              <a:solidFill>
                <a:schemeClr val="accent2">
                  <a:lumMod val="75000"/>
                </a:schemeClr>
              </a:solidFill>
              <a:latin typeface="Book Antiqua" pitchFamily="18" charset="0"/>
              <a:ea typeface="Menlo" panose="020B0609030804020204" pitchFamily="49" charset="0"/>
              <a:cs typeface="Menlo" panose="020B0609030804020204" pitchFamily="49" charset="0"/>
            </a:endParaRPr>
          </a:p>
        </p:txBody>
      </p:sp>
      <p:pic>
        <p:nvPicPr>
          <p:cNvPr id="4" name="图片 3">
            <a:extLst>
              <a:ext uri="{FF2B5EF4-FFF2-40B4-BE49-F238E27FC236}">
                <a16:creationId xmlns:a16="http://schemas.microsoft.com/office/drawing/2014/main" xmlns="" id="{E3998638-C136-FE6B-1171-3C41C0F694E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0" y="-679206"/>
            <a:ext cx="12192000" cy="33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4700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31"/>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113173"/>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矩形 16"/>
          <p:cNvSpPr>
            <a:spLocks noChangeArrowheads="1"/>
          </p:cNvSpPr>
          <p:nvPr/>
        </p:nvSpPr>
        <p:spPr bwMode="auto">
          <a:xfrm>
            <a:off x="1786587" y="748145"/>
            <a:ext cx="568866" cy="556276"/>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4" name="矩形 17"/>
          <p:cNvSpPr>
            <a:spLocks noChangeArrowheads="1"/>
          </p:cNvSpPr>
          <p:nvPr/>
        </p:nvSpPr>
        <p:spPr bwMode="auto">
          <a:xfrm>
            <a:off x="2484257" y="748145"/>
            <a:ext cx="557646" cy="556276"/>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5" name="矩形 18"/>
          <p:cNvSpPr>
            <a:spLocks noChangeArrowheads="1"/>
          </p:cNvSpPr>
          <p:nvPr/>
        </p:nvSpPr>
        <p:spPr bwMode="auto">
          <a:xfrm>
            <a:off x="1786587" y="1456288"/>
            <a:ext cx="568866" cy="538524"/>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6" name="矩形 19"/>
          <p:cNvSpPr>
            <a:spLocks noChangeArrowheads="1"/>
          </p:cNvSpPr>
          <p:nvPr/>
        </p:nvSpPr>
        <p:spPr bwMode="auto">
          <a:xfrm>
            <a:off x="2504209" y="1434280"/>
            <a:ext cx="537694" cy="560531"/>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9" name="文本框 22"/>
          <p:cNvSpPr txBox="1">
            <a:spLocks noChangeArrowheads="1"/>
          </p:cNvSpPr>
          <p:nvPr/>
        </p:nvSpPr>
        <p:spPr bwMode="auto">
          <a:xfrm>
            <a:off x="3398332" y="906301"/>
            <a:ext cx="394851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tr-TR" altLang="zh-CN" sz="4800" b="1" dirty="0" smtClean="0">
                <a:solidFill>
                  <a:srgbClr val="767171"/>
                </a:solidFill>
                <a:latin typeface="Book Antiqua" pitchFamily="18" charset="0"/>
                <a:cs typeface="Arial" panose="020B0604020202020204" pitchFamily="34" charset="0"/>
              </a:rPr>
              <a:t>KAYNAKÇA</a:t>
            </a:r>
            <a:endParaRPr lang="zh-CN" altLang="en-US" sz="4800" b="1" dirty="0">
              <a:solidFill>
                <a:srgbClr val="767171"/>
              </a:solidFill>
              <a:latin typeface="Book Antiqua" pitchFamily="18" charset="0"/>
              <a:cs typeface="Arial" panose="020B0604020202020204" pitchFamily="34" charset="0"/>
            </a:endParaRPr>
          </a:p>
        </p:txBody>
      </p:sp>
      <p:sp>
        <p:nvSpPr>
          <p:cNvPr id="8" name="文本框 21"/>
          <p:cNvSpPr txBox="1">
            <a:spLocks noChangeArrowheads="1"/>
          </p:cNvSpPr>
          <p:nvPr/>
        </p:nvSpPr>
        <p:spPr bwMode="auto">
          <a:xfrm rot="16200000">
            <a:off x="4715477" y="-629406"/>
            <a:ext cx="4062651" cy="9558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just">
              <a:buFont typeface="Arial" panose="020B0604020202020204" pitchFamily="34" charset="0"/>
              <a:buChar char="•"/>
            </a:pPr>
            <a:r>
              <a:rPr lang="tr-TR" dirty="0" smtClean="0">
                <a:latin typeface="+mn-lt"/>
                <a:hlinkClick r:id="rId4"/>
              </a:rPr>
              <a:t>https://corluram.meb.k12.tr/meb_iys_dosyalar/59/03/864972/dosyalar/2021_10/27120954_Sinir-Koyma-Psikoegitim-Kitapcigi_compressed-1.pdf</a:t>
            </a:r>
            <a:endParaRPr lang="tr-TR" dirty="0" smtClean="0">
              <a:latin typeface="+mn-lt"/>
            </a:endParaRPr>
          </a:p>
          <a:p>
            <a:pPr marL="285750" indent="-285750" algn="just">
              <a:buFont typeface="Arial" panose="020B0604020202020204" pitchFamily="34" charset="0"/>
              <a:buChar char="•"/>
            </a:pPr>
            <a:r>
              <a:rPr lang="tr-TR" u="sng" dirty="0" smtClean="0">
                <a:hlinkClick r:id="rId5"/>
              </a:rPr>
              <a:t>https://istanbul.meb.gov.tr/www/istanbul-il-milli-egitim-mudurlugu-2023-2024-egitim-ogretim-yili-yerel-hedef-icerikleri/icerik/5049</a:t>
            </a:r>
            <a:endParaRPr lang="tr-TR" u="sng" dirty="0" smtClean="0"/>
          </a:p>
          <a:p>
            <a:pPr marL="285750" indent="-285750" algn="just">
              <a:buFont typeface="Arial" panose="020B0604020202020204" pitchFamily="34" charset="0"/>
              <a:buChar char="•"/>
            </a:pPr>
            <a:r>
              <a:rPr lang="tr-TR" u="sng" dirty="0" smtClean="0">
                <a:hlinkClick r:id="rId6"/>
              </a:rPr>
              <a:t>https://manisa.meb.gov.tr/meb_iys_dosyalar/2023_08/04114540_SINIR_KOYMA_-_VELY_SUNUMU.pdf</a:t>
            </a:r>
            <a:endParaRPr lang="tr-TR" u="sng" dirty="0" smtClean="0"/>
          </a:p>
          <a:p>
            <a:pPr marL="285750" indent="-285750" algn="just">
              <a:buFont typeface="Arial" panose="020B0604020202020204" pitchFamily="34" charset="0"/>
              <a:buChar char="•"/>
            </a:pPr>
            <a:r>
              <a:rPr lang="tr-TR" u="sng" dirty="0" smtClean="0">
                <a:hlinkClick r:id="rId7"/>
              </a:rPr>
              <a:t>https://www.aile.gov.tr/media/129755/cocuklardamahremiyetbilincikitabi.pdf</a:t>
            </a:r>
          </a:p>
          <a:p>
            <a:pPr marL="285750" indent="-285750" algn="just">
              <a:buFont typeface="Arial" panose="020B0604020202020204" pitchFamily="34" charset="0"/>
              <a:buChar char="•"/>
            </a:pPr>
            <a:r>
              <a:rPr lang="tr-TR" u="sng" dirty="0" smtClean="0">
                <a:hlinkClick r:id="rId8"/>
              </a:rPr>
              <a:t>http://www.</a:t>
            </a:r>
            <a:r>
              <a:rPr lang="tr-TR" u="sng" dirty="0" err="1" smtClean="0">
                <a:hlinkClick r:id="rId8"/>
              </a:rPr>
              <a:t>eyuboglu</a:t>
            </a:r>
            <a:r>
              <a:rPr lang="tr-TR" u="sng" dirty="0" smtClean="0">
                <a:hlinkClick r:id="rId8"/>
              </a:rPr>
              <a:t>.k12.tr/dosyalar/akademik-hayat/</a:t>
            </a:r>
            <a:r>
              <a:rPr lang="tr-TR" u="sng" dirty="0" err="1" smtClean="0">
                <a:hlinkClick r:id="rId8"/>
              </a:rPr>
              <a:t>yayinlarimiz</a:t>
            </a:r>
            <a:r>
              <a:rPr lang="tr-TR" u="sng" dirty="0" smtClean="0">
                <a:hlinkClick r:id="rId8"/>
              </a:rPr>
              <a:t>/rehberlik-</a:t>
            </a:r>
            <a:r>
              <a:rPr lang="tr-TR" u="sng" dirty="0" err="1" smtClean="0">
                <a:hlinkClick r:id="rId8"/>
              </a:rPr>
              <a:t>postasi</a:t>
            </a:r>
            <a:r>
              <a:rPr lang="tr-TR" u="sng" dirty="0" smtClean="0">
                <a:hlinkClick r:id="rId8"/>
              </a:rPr>
              <a:t>/2009100101.</a:t>
            </a:r>
            <a:r>
              <a:rPr lang="tr-TR" u="sng" dirty="0" err="1" smtClean="0">
                <a:hlinkClick r:id="rId8"/>
              </a:rPr>
              <a:t>pdf</a:t>
            </a:r>
            <a:endParaRPr lang="tr-TR" dirty="0" smtClean="0">
              <a:hlinkClick r:id="rId7"/>
            </a:endParaRPr>
          </a:p>
          <a:p>
            <a:pPr marL="285750" indent="-285750" algn="just">
              <a:buFont typeface="Arial" panose="020B0604020202020204" pitchFamily="34" charset="0"/>
              <a:buChar char="•"/>
            </a:pPr>
            <a:r>
              <a:rPr lang="tr-TR" u="sng" dirty="0" smtClean="0">
                <a:hlinkClick r:id="rId9"/>
              </a:rPr>
              <a:t>https://www.hisarschool.k12.tr/wp-content/uploads/2023/03/Sinirlar.pdf</a:t>
            </a:r>
            <a:endParaRPr lang="tr-TR" u="sng" dirty="0" smtClean="0"/>
          </a:p>
          <a:p>
            <a:pPr marL="285750" indent="-285750" algn="just">
              <a:buFont typeface="Arial" panose="020B0604020202020204" pitchFamily="34" charset="0"/>
              <a:buChar char="•"/>
            </a:pPr>
            <a:r>
              <a:rPr lang="tr-TR" dirty="0" err="1" smtClean="0"/>
              <a:t>Köçer</a:t>
            </a:r>
            <a:r>
              <a:rPr lang="tr-TR" dirty="0" smtClean="0"/>
              <a:t>, G. ve Çınar, F. (2021). Ödül ve Ceza Olmadan Çocuk Disiplini Mümkün Mü? </a:t>
            </a:r>
            <a:r>
              <a:rPr lang="tr-TR" i="1" dirty="0" smtClean="0"/>
              <a:t>Erzincan Üniversitesi Sosyal Bilimler Enstitüsü Dergisi</a:t>
            </a:r>
            <a:r>
              <a:rPr lang="tr-TR" dirty="0" smtClean="0"/>
              <a:t>, 14 (2), 410-429.</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a:latin typeface="Papyrus" panose="020B0602040200020303" pitchFamily="34" charset="0"/>
            </a:endParaRPr>
          </a:p>
        </p:txBody>
      </p:sp>
    </p:spTree>
    <p:extLst>
      <p:ext uri="{BB962C8B-B14F-4D97-AF65-F5344CB8AC3E}">
        <p14:creationId xmlns="" xmlns:p14="http://schemas.microsoft.com/office/powerpoint/2010/main" val="959809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3" name="İçerik Yer Tutucusu 2"/>
          <p:cNvSpPr txBox="1">
            <a:spLocks/>
          </p:cNvSpPr>
          <p:nvPr/>
        </p:nvSpPr>
        <p:spPr>
          <a:xfrm>
            <a:off x="2058541" y="393897"/>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kern="0" dirty="0" smtClean="0">
                <a:solidFill>
                  <a:srgbClr val="7030A0"/>
                </a:solidFill>
              </a:rPr>
              <a:t> </a:t>
            </a:r>
            <a:r>
              <a:rPr lang="tr-TR" sz="4500" b="1" i="1" kern="0" dirty="0" smtClean="0">
                <a:solidFill>
                  <a:srgbClr val="7030A0"/>
                </a:solidFill>
                <a:latin typeface="Book Antiqua" pitchFamily="18" charset="0"/>
              </a:rPr>
              <a:t>SINIR KOYMA NEDİR?</a:t>
            </a:r>
            <a:endParaRPr lang="tr-TR" sz="4500" b="1" i="1" kern="0" dirty="0">
              <a:solidFill>
                <a:srgbClr val="7030A0"/>
              </a:solidFill>
              <a:latin typeface="Book Antiqua" pitchFamily="18" charset="0"/>
            </a:endParaRPr>
          </a:p>
        </p:txBody>
      </p:sp>
      <p:sp>
        <p:nvSpPr>
          <p:cNvPr id="10" name="9 İçerik Yer Tutucusu"/>
          <p:cNvSpPr>
            <a:spLocks noGrp="1"/>
          </p:cNvSpPr>
          <p:nvPr>
            <p:ph idx="1"/>
          </p:nvPr>
        </p:nvSpPr>
        <p:spPr>
          <a:xfrm>
            <a:off x="289559" y="1586474"/>
            <a:ext cx="11400693" cy="4898732"/>
          </a:xfrm>
        </p:spPr>
        <p:txBody>
          <a:bodyPr/>
          <a:lstStyle/>
          <a:p>
            <a:pPr algn="just">
              <a:lnSpc>
                <a:spcPct val="150000"/>
              </a:lnSpc>
              <a:buNone/>
            </a:pPr>
            <a:r>
              <a:rPr lang="tr-TR" b="1" dirty="0" smtClean="0">
                <a:solidFill>
                  <a:srgbClr val="C00000"/>
                </a:solidFill>
              </a:rPr>
              <a:t>		</a:t>
            </a:r>
            <a:r>
              <a:rPr lang="tr-TR" sz="3000" b="1" dirty="0" smtClean="0">
                <a:solidFill>
                  <a:srgbClr val="C00000"/>
                </a:solidFill>
              </a:rPr>
              <a:t>Sınır koyma</a:t>
            </a:r>
            <a:r>
              <a:rPr lang="tr-TR" sz="3000" dirty="0" smtClean="0"/>
              <a:t>, çocuğa istenilen davranışla ilgili kural ve beklentileri öğretme sürecini ifade eder.</a:t>
            </a:r>
          </a:p>
          <a:p>
            <a:pPr algn="just">
              <a:lnSpc>
                <a:spcPct val="150000"/>
              </a:lnSpc>
              <a:buNone/>
            </a:pPr>
            <a:r>
              <a:rPr lang="tr-TR" dirty="0" smtClean="0">
                <a:solidFill>
                  <a:srgbClr val="222222"/>
                </a:solidFill>
              </a:rPr>
              <a:t>		</a:t>
            </a:r>
            <a:endParaRPr lang="tr-TR" dirty="0" smtClean="0"/>
          </a:p>
          <a:p>
            <a:pPr algn="just">
              <a:lnSpc>
                <a:spcPct val="150000"/>
              </a:lnSpc>
              <a:buNone/>
            </a:pPr>
            <a:endParaRPr lang="tr-TR" sz="3000" dirty="0"/>
          </a:p>
        </p:txBody>
      </p:sp>
      <p:pic>
        <p:nvPicPr>
          <p:cNvPr id="4098" name="Picture 2"/>
          <p:cNvPicPr>
            <a:picLocks noChangeAspect="1" noChangeArrowheads="1"/>
          </p:cNvPicPr>
          <p:nvPr/>
        </p:nvPicPr>
        <p:blipFill>
          <a:blip r:embed="rId3" cstate="print"/>
          <a:srcRect/>
          <a:stretch>
            <a:fillRect/>
          </a:stretch>
        </p:blipFill>
        <p:spPr bwMode="auto">
          <a:xfrm>
            <a:off x="3482853" y="3299799"/>
            <a:ext cx="5226294" cy="2952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913206"/>
            <a:ext cx="11132956" cy="451572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50000"/>
              </a:lnSpc>
              <a:buNone/>
            </a:pPr>
            <a:r>
              <a:rPr lang="tr-TR" dirty="0" smtClean="0"/>
              <a:t>		Çocuğun yaşadığı topluma uyum sağlayabilmesi ve kendi haklarının nerede bitip diğerlerinin haklarının nerede başladığının farkında olan bir birey olarak yetişebilmesi için küçük yaşlardan itibaren kuralları ve sınırları öğrenmesi son derece önemlidir.</a:t>
            </a:r>
          </a:p>
          <a:p>
            <a:pPr marL="457200" indent="-457200" algn="just">
              <a:lnSpc>
                <a:spcPct val="150000"/>
              </a:lnSpc>
              <a:buNone/>
            </a:pPr>
            <a:endParaRPr lang="tr-TR" dirty="0" smtClean="0"/>
          </a:p>
          <a:p>
            <a:pPr marL="457200" indent="-457200" algn="just">
              <a:lnSpc>
                <a:spcPct val="150000"/>
              </a:lnSpc>
              <a:buNone/>
            </a:pPr>
            <a:endParaRPr lang="en-GB" kern="0" dirty="0"/>
          </a:p>
        </p:txBody>
      </p:sp>
      <p:sp>
        <p:nvSpPr>
          <p:cNvPr id="9" name="İçerik Yer Tutucusu 2"/>
          <p:cNvSpPr txBox="1">
            <a:spLocks/>
          </p:cNvSpPr>
          <p:nvPr/>
        </p:nvSpPr>
        <p:spPr>
          <a:xfrm>
            <a:off x="2002269" y="450166"/>
            <a:ext cx="954730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sz="4000" kern="0" dirty="0" smtClean="0">
                <a:solidFill>
                  <a:srgbClr val="7030A0"/>
                </a:solidFill>
                <a:latin typeface="Book Antiqua" pitchFamily="18" charset="0"/>
              </a:rPr>
              <a:t> </a:t>
            </a:r>
            <a:r>
              <a:rPr lang="tr-TR" sz="4000" b="1" i="1" kern="0" dirty="0" smtClean="0">
                <a:solidFill>
                  <a:srgbClr val="7030A0"/>
                </a:solidFill>
                <a:latin typeface="Book Antiqua" pitchFamily="18" charset="0"/>
              </a:rPr>
              <a:t>SINIR KOYMA NEDEN GEREKLİDİR?</a:t>
            </a:r>
            <a:endParaRPr lang="tr-TR" sz="4000" b="1" i="1" kern="0" dirty="0">
              <a:solidFill>
                <a:srgbClr val="7030A0"/>
              </a:solidFill>
              <a:latin typeface="Book Antiqua" pitchFamily="18" charset="0"/>
            </a:endParaRP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r>
              <a:rPr lang="tr-TR" sz="2700" dirty="0" smtClean="0"/>
              <a:t>Çocuklara belirgin sınırlar sunulduğu zamanlarda, ilişkilerle ilgili önemli soruların cevaplarını almaya başlarlar:</a:t>
            </a:r>
          </a:p>
          <a:p>
            <a:pPr marL="457200" indent="-457200" algn="just">
              <a:lnSpc>
                <a:spcPct val="120000"/>
              </a:lnSpc>
              <a:buFont typeface="Wingdings" pitchFamily="2" charset="2"/>
              <a:buChar char="§"/>
            </a:pPr>
            <a:r>
              <a:rPr lang="tr-TR" sz="2700" dirty="0" smtClean="0"/>
              <a:t>Burada yetkili olan kimdir?</a:t>
            </a:r>
          </a:p>
          <a:p>
            <a:pPr marL="457200" indent="-457200" algn="just">
              <a:lnSpc>
                <a:spcPct val="120000"/>
              </a:lnSpc>
              <a:buFont typeface="Wingdings" pitchFamily="2" charset="2"/>
              <a:buChar char="§"/>
            </a:pPr>
            <a:r>
              <a:rPr lang="tr-TR" sz="2700" dirty="0" smtClean="0"/>
              <a:t>Ne kadar ileri gidebilirim?</a:t>
            </a:r>
          </a:p>
          <a:p>
            <a:pPr marL="457200" indent="-457200" algn="just">
              <a:lnSpc>
                <a:spcPct val="120000"/>
              </a:lnSpc>
              <a:buFont typeface="Wingdings" pitchFamily="2" charset="2"/>
              <a:buChar char="§"/>
            </a:pPr>
            <a:r>
              <a:rPr lang="tr-TR" sz="2700" dirty="0" smtClean="0"/>
              <a:t>Çok ileri gidersem ne olur?</a:t>
            </a:r>
          </a:p>
          <a:p>
            <a:pPr marL="457200" indent="-457200" algn="just">
              <a:lnSpc>
                <a:spcPct val="120000"/>
              </a:lnSpc>
              <a:buNone/>
            </a:pPr>
            <a:r>
              <a:rPr lang="tr-TR" sz="2700" dirty="0" smtClean="0"/>
              <a:t>Kendilerinden ne beklendiği, kontrolün kimde olduğu ile ilgili bilgi sahibi olurlar.</a:t>
            </a:r>
          </a:p>
          <a:p>
            <a:pPr marL="457200" indent="-457200" algn="just">
              <a:lnSpc>
                <a:spcPct val="120000"/>
              </a:lnSpc>
              <a:buNone/>
            </a:pPr>
            <a:r>
              <a:rPr lang="tr-TR" sz="2700" b="1" dirty="0" smtClean="0">
                <a:solidFill>
                  <a:srgbClr val="7030A0"/>
                </a:solidFill>
              </a:rPr>
              <a:t>Sınırlar, çocukların kendilerini ve dünyalarını anlamalarına yardımcı olur, onlara önemli bir keşif ve öğrenme ortamı sağlar. </a:t>
            </a:r>
          </a:p>
          <a:p>
            <a:pPr marL="457200" indent="-457200" algn="just">
              <a:lnSpc>
                <a:spcPct val="150000"/>
              </a:lnSpc>
              <a:buNone/>
            </a:pPr>
            <a:endParaRPr lang="en-GB" kern="0" dirty="0"/>
          </a:p>
        </p:txBody>
      </p:sp>
      <p:sp>
        <p:nvSpPr>
          <p:cNvPr id="9" name="İçerik Yer Tutucusu 2"/>
          <p:cNvSpPr txBox="1">
            <a:spLocks/>
          </p:cNvSpPr>
          <p:nvPr/>
        </p:nvSpPr>
        <p:spPr>
          <a:xfrm>
            <a:off x="1819395" y="464233"/>
            <a:ext cx="9505098"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sz="4000" kern="0" dirty="0" smtClean="0">
                <a:solidFill>
                  <a:srgbClr val="7030A0"/>
                </a:solidFill>
                <a:latin typeface="Book Antiqua" pitchFamily="18" charset="0"/>
              </a:rPr>
              <a:t> </a:t>
            </a:r>
            <a:r>
              <a:rPr lang="tr-TR" sz="4000" b="1" i="1" kern="0" dirty="0" smtClean="0">
                <a:solidFill>
                  <a:srgbClr val="7030A0"/>
                </a:solidFill>
                <a:latin typeface="Book Antiqua" pitchFamily="18" charset="0"/>
              </a:rPr>
              <a:t>SINIR KOYMA NEDEN GEREKLİDİR?</a:t>
            </a:r>
            <a:endParaRPr lang="tr-TR" sz="4000" b="1" i="1" kern="0" dirty="0">
              <a:solidFill>
                <a:srgbClr val="7030A0"/>
              </a:solidFill>
              <a:latin typeface="Book Antiqua" pitchFamily="18" charset="0"/>
            </a:endParaRP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7" name="Subtitle 2"/>
          <p:cNvSpPr txBox="1">
            <a:spLocks/>
          </p:cNvSpPr>
          <p:nvPr/>
        </p:nvSpPr>
        <p:spPr>
          <a:xfrm>
            <a:off x="374415" y="1178880"/>
            <a:ext cx="8628907" cy="3069558"/>
          </a:xfrm>
          <a:prstGeom prst="rect">
            <a:avLst/>
          </a:prstGeom>
        </p:spPr>
        <p:txBody>
          <a:bodyPr>
            <a:normAutofit fontScale="850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r>
              <a:rPr lang="tr-TR" sz="2400" dirty="0" smtClean="0"/>
              <a:t>Bir trafik sistemi ile örneklersek;</a:t>
            </a:r>
          </a:p>
          <a:p>
            <a:pPr marL="457200" indent="-457200" algn="just">
              <a:lnSpc>
                <a:spcPct val="120000"/>
              </a:lnSpc>
              <a:buNone/>
            </a:pPr>
            <a:r>
              <a:rPr lang="tr-TR" sz="2400" dirty="0" smtClean="0"/>
              <a:t> Trafiğin nasıl işlediğinden haberi olmayan bir sürücü, arabasına binip yola çıktığında, yolun sağından gideceğine solundan gidebilir, aşırı hız yapıp olmayacak sokaklara girebilir ve neticede trafiği altüst eder, kaza yapar ve pek tabii cezalandırılır. Buna engel olmak için trafiğe çıkmadan önce bütün sürücüler trafik kurallarını öğrenir, neyin yapılıp neyin yapılmadığını benimser, hatta bu kural ve davranışları deneyerek öğrenme evresinden geçerler. Bunun için de bir süre yanlarında tecrübeli bir sürücü oturup onlara yol gösterir.</a:t>
            </a:r>
          </a:p>
          <a:p>
            <a:pPr marL="457200" indent="-457200" algn="just">
              <a:lnSpc>
                <a:spcPct val="120000"/>
              </a:lnSpc>
              <a:buNone/>
            </a:pPr>
            <a:endParaRPr lang="en-GB" sz="2400" kern="0" dirty="0" smtClean="0"/>
          </a:p>
          <a:p>
            <a:pPr marL="457200" indent="-457200" algn="just">
              <a:lnSpc>
                <a:spcPct val="150000"/>
              </a:lnSpc>
              <a:buNone/>
            </a:pPr>
            <a:endParaRPr lang="en-GB" kern="0" dirty="0"/>
          </a:p>
        </p:txBody>
      </p:sp>
      <p:sp>
        <p:nvSpPr>
          <p:cNvPr id="9" name="İçerik Yer Tutucusu 2"/>
          <p:cNvSpPr txBox="1">
            <a:spLocks/>
          </p:cNvSpPr>
          <p:nvPr/>
        </p:nvSpPr>
        <p:spPr>
          <a:xfrm>
            <a:off x="1833453" y="464234"/>
            <a:ext cx="9716113"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sz="4000" kern="0" dirty="0" smtClean="0">
                <a:solidFill>
                  <a:srgbClr val="7030A0"/>
                </a:solidFill>
                <a:latin typeface="Book Antiqua" pitchFamily="18" charset="0"/>
              </a:rPr>
              <a:t> </a:t>
            </a:r>
            <a:r>
              <a:rPr lang="tr-TR" sz="4000" b="1" i="1" kern="0" dirty="0" smtClean="0">
                <a:solidFill>
                  <a:srgbClr val="7030A0"/>
                </a:solidFill>
                <a:latin typeface="Book Antiqua" pitchFamily="18" charset="0"/>
              </a:rPr>
              <a:t>SINIR KOYMA NEDEN GEREKLİDİR?</a:t>
            </a:r>
            <a:endParaRPr lang="tr-TR" sz="4000" b="1" i="1" kern="0" dirty="0">
              <a:solidFill>
                <a:srgbClr val="7030A0"/>
              </a:solidFill>
              <a:latin typeface="Book Antiqua" pitchFamily="18" charset="0"/>
            </a:endParaRPr>
          </a:p>
        </p:txBody>
      </p:sp>
      <p:sp>
        <p:nvSpPr>
          <p:cNvPr id="2050" name="AutoShape 2" descr="traffic-155591_640.webp (613×64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C:\Users\AL%C4%B0%C5%9EAN\Desktop\traffic-155591_64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C:\Users\AL%C4%B0%C5%9EAN\Desktop\traffic-155591_64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4" cstate="print"/>
          <a:srcRect/>
          <a:stretch>
            <a:fillRect/>
          </a:stretch>
        </p:blipFill>
        <p:spPr bwMode="auto">
          <a:xfrm>
            <a:off x="9220088" y="1223889"/>
            <a:ext cx="2887504" cy="3024553"/>
          </a:xfrm>
          <a:prstGeom prst="rect">
            <a:avLst/>
          </a:prstGeom>
          <a:noFill/>
          <a:ln w="9525">
            <a:noFill/>
            <a:miter lim="800000"/>
            <a:headEnd/>
            <a:tailEnd/>
          </a:ln>
          <a:effectLst>
            <a:softEdge rad="63500"/>
          </a:effectLst>
        </p:spPr>
      </p:pic>
      <p:sp>
        <p:nvSpPr>
          <p:cNvPr id="13" name="Subtitle 2"/>
          <p:cNvSpPr txBox="1">
            <a:spLocks/>
          </p:cNvSpPr>
          <p:nvPr/>
        </p:nvSpPr>
        <p:spPr>
          <a:xfrm>
            <a:off x="365762" y="4881489"/>
            <a:ext cx="11676184" cy="1502899"/>
          </a:xfrm>
          <a:prstGeom prst="rect">
            <a:avLst/>
          </a:prstGeom>
        </p:spPr>
        <p:txBody>
          <a:bodyPr>
            <a:normAutofit fontScale="850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r>
              <a:rPr lang="tr-TR" sz="2400" dirty="0" smtClean="0"/>
              <a:t>Bu örneği aile içine aktarırsak, ev içinde kontrolsüz olarak hareket etmeye başlayan çocuk, ne yapacağı ve nasıl hareket edeceği ile ilgili kurallar hakkında eğitim almamışsa, haliyle yanlışlar yapacak ve bu sebeple ikaz edilecek veya cezalandırılacaktır (kızma, bağırma vb.). Çocuk deneme ve yanılmalarla ne yapıp yapmaması gerektiğini öğrenecek; ama her zaman sebebini öğrenemeyecektir.</a:t>
            </a:r>
            <a:endParaRPr lang="en-GB" sz="2400" kern="0" dirty="0" smtClean="0"/>
          </a:p>
          <a:p>
            <a:pPr marL="457200" indent="-457200" algn="just">
              <a:lnSpc>
                <a:spcPct val="150000"/>
              </a:lnSpc>
              <a:buNone/>
            </a:pPr>
            <a:endParaRPr lang="en-GB" kern="0" dirty="0"/>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132956" cy="5039035"/>
          </a:xfrm>
          <a:prstGeom prst="rect">
            <a:avLst/>
          </a:prstGeom>
        </p:spPr>
        <p:txBody>
          <a:bodyPr>
            <a:normAutofit fontScale="850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a:lnSpc>
                <a:spcPct val="150000"/>
              </a:lnSpc>
              <a:buNone/>
            </a:pPr>
            <a:r>
              <a:rPr lang="tr-TR" dirty="0" smtClean="0"/>
              <a:t>		Sınırlar bazı ebeveynlerin korktuğu gibi çocukta bedensel ya da ruhsal kısıtlanma, olumsuz his, mutsuzluk duygusu oluşturmaz. Çünkü sınır koymak, katı kurallar koymak demek değildir; kurallara uyan çocuk da itaat eden çocuk anlamına gelmez. Sınırlar çocuğun kendini güvende hissetmesini sağlamakla birlikte sorumluluk bilincine sahip, özgüveni yüksek bireyler olmalarını da sağlar.</a:t>
            </a:r>
          </a:p>
          <a:p>
            <a:pPr algn="just">
              <a:lnSpc>
                <a:spcPct val="150000"/>
              </a:lnSpc>
              <a:buNone/>
            </a:pPr>
            <a:r>
              <a:rPr lang="tr-TR" dirty="0" smtClean="0"/>
              <a:t>		Tam tersine sınırların yokluğu çocuklarda stres yaratır. Stresli çocuklar daha tepkilidir ve sınırları olmadan büyütülen çocuklar, kendilerini güvende hissetmez. Bu nedenle her ailenin belirli kuralları ve kolay anlaşılabilir politikaları olmalıdır.</a:t>
            </a:r>
          </a:p>
          <a:p>
            <a:pPr algn="just">
              <a:buNone/>
            </a:pPr>
            <a:r>
              <a:rPr lang="tr-TR" dirty="0" smtClean="0"/>
              <a:t> </a:t>
            </a:r>
            <a:endParaRPr lang="en-GB" kern="0" dirty="0" smtClean="0"/>
          </a:p>
          <a:p>
            <a:pPr marL="457200" indent="-457200" algn="just">
              <a:lnSpc>
                <a:spcPct val="150000"/>
              </a:lnSpc>
              <a:buNone/>
            </a:pPr>
            <a:endParaRPr lang="tr-TR" dirty="0" smtClean="0"/>
          </a:p>
          <a:p>
            <a:pPr marL="457200" indent="-457200" algn="just">
              <a:lnSpc>
                <a:spcPct val="150000"/>
              </a:lnSpc>
              <a:buNone/>
            </a:pPr>
            <a:endParaRPr lang="tr-TR" dirty="0" smtClean="0"/>
          </a:p>
          <a:p>
            <a:pPr marL="457200" indent="-457200" algn="just">
              <a:lnSpc>
                <a:spcPct val="150000"/>
              </a:lnSpc>
              <a:buNone/>
            </a:pPr>
            <a:endParaRPr lang="en-GB" kern="0" dirty="0"/>
          </a:p>
        </p:txBody>
      </p:sp>
      <p:sp>
        <p:nvSpPr>
          <p:cNvPr id="9" name="İçerik Yer Tutucusu 2"/>
          <p:cNvSpPr txBox="1">
            <a:spLocks/>
          </p:cNvSpPr>
          <p:nvPr/>
        </p:nvSpPr>
        <p:spPr>
          <a:xfrm>
            <a:off x="2086677" y="464234"/>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Font typeface="Arial" panose="020B0604020202020204" pitchFamily="34" charset="0"/>
              <a:buNone/>
            </a:pPr>
            <a:r>
              <a:rPr lang="tr-TR" sz="4000" kern="0" dirty="0" smtClean="0">
                <a:solidFill>
                  <a:srgbClr val="7030A0"/>
                </a:solidFill>
                <a:latin typeface="Book Antiqua" pitchFamily="18" charset="0"/>
              </a:rPr>
              <a:t> </a:t>
            </a:r>
            <a:r>
              <a:rPr lang="tr-TR" sz="4000" b="1" i="1" kern="0" dirty="0" smtClean="0">
                <a:solidFill>
                  <a:srgbClr val="7030A0"/>
                </a:solidFill>
                <a:latin typeface="Book Antiqua" pitchFamily="18" charset="0"/>
              </a:rPr>
              <a:t>SINIRLAR OLMAZSA</a:t>
            </a:r>
            <a:endParaRPr lang="tr-TR" sz="4000" b="1" i="1" kern="0" dirty="0">
              <a:solidFill>
                <a:srgbClr val="7030A0"/>
              </a:solidFill>
              <a:latin typeface="Book Antiqua" pitchFamily="18" charset="0"/>
            </a:endParaRP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072609"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7030A0"/>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ctr">
              <a:lnSpc>
                <a:spcPct val="150000"/>
              </a:lnSpc>
              <a:buNone/>
            </a:pPr>
            <a:r>
              <a:rPr lang="tr-TR" dirty="0" smtClean="0"/>
              <a:t>	</a:t>
            </a:r>
            <a:r>
              <a:rPr lang="tr-TR" b="1" dirty="0" smtClean="0">
                <a:solidFill>
                  <a:srgbClr val="DF6613"/>
                </a:solidFill>
              </a:rPr>
              <a:t>Fiziksel Sınırlar</a:t>
            </a:r>
          </a:p>
          <a:p>
            <a:pPr algn="just">
              <a:lnSpc>
                <a:spcPct val="150000"/>
              </a:lnSpc>
              <a:buNone/>
            </a:pPr>
            <a:r>
              <a:rPr lang="tr-TR" dirty="0" smtClean="0"/>
              <a:t>		Fiziksel sınırlar, fiziki olarak kendi alanımızı ve bedenimizi korur. Mahremiyetimiz, bedenimiz, öteki ile aramıza koyduğumuz fiziksel mesafemiz, fiziksel ihtiyaçlarımız bu sınırlar içerisinde yer alır.</a:t>
            </a:r>
          </a:p>
          <a:p>
            <a:pPr algn="just">
              <a:lnSpc>
                <a:spcPct val="150000"/>
              </a:lnSpc>
              <a:buNone/>
            </a:pPr>
            <a:r>
              <a:rPr lang="tr-TR" dirty="0" smtClean="0"/>
              <a:t>		Bu sınırlar bulunduğumuz ortama, karşımızdaki kişiye, kendi ihtiyaçlarımıza ve ötekinin ihtiyacına göre farklılıklar gösterebilir.</a:t>
            </a: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358775"/>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a:off x="1697038" y="2430463"/>
            <a:ext cx="2338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3" name="TextBox 13"/>
          <p:cNvSpPr txBox="1">
            <a:spLocks noChangeArrowheads="1"/>
          </p:cNvSpPr>
          <p:nvPr/>
        </p:nvSpPr>
        <p:spPr bwMode="auto">
          <a:xfrm>
            <a:off x="1901825" y="2784475"/>
            <a:ext cx="20447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0494" name="TextBox 13"/>
          <p:cNvSpPr txBox="1">
            <a:spLocks noChangeArrowheads="1"/>
          </p:cNvSpPr>
          <p:nvPr/>
        </p:nvSpPr>
        <p:spPr bwMode="auto">
          <a:xfrm>
            <a:off x="8101013" y="2430463"/>
            <a:ext cx="23368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0495" name="TextBox 13"/>
          <p:cNvSpPr txBox="1">
            <a:spLocks noChangeArrowheads="1"/>
          </p:cNvSpPr>
          <p:nvPr/>
        </p:nvSpPr>
        <p:spPr bwMode="auto">
          <a:xfrm>
            <a:off x="8304213" y="2784475"/>
            <a:ext cx="20462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7" name="Subtitle 2"/>
          <p:cNvSpPr txBox="1">
            <a:spLocks/>
          </p:cNvSpPr>
          <p:nvPr/>
        </p:nvSpPr>
        <p:spPr>
          <a:xfrm>
            <a:off x="374416" y="1389899"/>
            <a:ext cx="11343972" cy="503903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algn="just">
              <a:lnSpc>
                <a:spcPct val="120000"/>
              </a:lnSpc>
              <a:buNone/>
            </a:pPr>
            <a:endParaRPr lang="en-GB" kern="0" dirty="0"/>
          </a:p>
        </p:txBody>
      </p:sp>
      <p:sp>
        <p:nvSpPr>
          <p:cNvPr id="9" name="İçerik Yer Tutucusu 2"/>
          <p:cNvSpPr txBox="1">
            <a:spLocks/>
          </p:cNvSpPr>
          <p:nvPr/>
        </p:nvSpPr>
        <p:spPr>
          <a:xfrm>
            <a:off x="2241425" y="436098"/>
            <a:ext cx="8208911" cy="136247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a:buNone/>
            </a:pPr>
            <a:r>
              <a:rPr lang="tr-TR" sz="4000" kern="0" dirty="0" smtClean="0">
                <a:solidFill>
                  <a:srgbClr val="DF6613"/>
                </a:solidFill>
                <a:latin typeface="Book Antiqua" pitchFamily="18" charset="0"/>
              </a:rPr>
              <a:t> </a:t>
            </a:r>
            <a:r>
              <a:rPr lang="tr-TR" sz="4000" b="1" i="1" kern="0" dirty="0" smtClean="0">
                <a:solidFill>
                  <a:srgbClr val="DF6613"/>
                </a:solidFill>
                <a:latin typeface="Book Antiqua" pitchFamily="18" charset="0"/>
              </a:rPr>
              <a:t>SINIR TÜRLERİ</a:t>
            </a:r>
            <a:endParaRPr lang="tr-TR" sz="4000" b="1" i="1" kern="0" dirty="0">
              <a:solidFill>
                <a:srgbClr val="DF6613"/>
              </a:solidFill>
              <a:latin typeface="Book Antiqua" pitchFamily="18" charset="0"/>
            </a:endParaRPr>
          </a:p>
        </p:txBody>
      </p:sp>
      <p:sp>
        <p:nvSpPr>
          <p:cNvPr id="11" name="10 İçerik Yer Tutucusu"/>
          <p:cNvSpPr>
            <a:spLocks noGrp="1"/>
          </p:cNvSpPr>
          <p:nvPr>
            <p:ph idx="1"/>
          </p:nvPr>
        </p:nvSpPr>
        <p:spPr>
          <a:xfrm>
            <a:off x="576774" y="1361389"/>
            <a:ext cx="11029071" cy="4351338"/>
          </a:xfrm>
        </p:spPr>
        <p:txBody>
          <a:bodyPr/>
          <a:lstStyle/>
          <a:p>
            <a:pPr algn="ctr">
              <a:lnSpc>
                <a:spcPct val="150000"/>
              </a:lnSpc>
              <a:buNone/>
            </a:pPr>
            <a:r>
              <a:rPr lang="tr-TR" dirty="0" smtClean="0">
                <a:solidFill>
                  <a:srgbClr val="DF6613"/>
                </a:solidFill>
              </a:rPr>
              <a:t>	</a:t>
            </a:r>
            <a:r>
              <a:rPr lang="tr-TR" b="1" dirty="0" smtClean="0">
                <a:solidFill>
                  <a:srgbClr val="DF6613"/>
                </a:solidFill>
              </a:rPr>
              <a:t>Fiziksel Sınırlar</a:t>
            </a:r>
          </a:p>
          <a:p>
            <a:pPr algn="just">
              <a:lnSpc>
                <a:spcPct val="150000"/>
              </a:lnSpc>
              <a:buFont typeface="Wingdings" pitchFamily="2" charset="2"/>
              <a:buChar char="§"/>
            </a:pPr>
            <a:r>
              <a:rPr lang="tr-TR" sz="2600" dirty="0" smtClean="0"/>
              <a:t>Çocuğun kendi yatağında uyuması,</a:t>
            </a:r>
          </a:p>
          <a:p>
            <a:pPr algn="just">
              <a:lnSpc>
                <a:spcPct val="150000"/>
              </a:lnSpc>
              <a:buFont typeface="Wingdings" pitchFamily="2" charset="2"/>
              <a:buChar char="§"/>
            </a:pPr>
            <a:r>
              <a:rPr lang="tr-TR" sz="2600" dirty="0" smtClean="0"/>
              <a:t>Çocuk birini öpmek ya da ona sarılmak istemediğinde bu isteğine saygı </a:t>
            </a:r>
            <a:r>
              <a:rPr lang="tr-TR" sz="2600" dirty="0" smtClean="0"/>
              <a:t>duyulması,</a:t>
            </a:r>
            <a:endParaRPr lang="tr-TR" sz="2600" dirty="0" smtClean="0"/>
          </a:p>
          <a:p>
            <a:pPr algn="just">
              <a:lnSpc>
                <a:spcPct val="150000"/>
              </a:lnSpc>
              <a:buFont typeface="Wingdings" pitchFamily="2" charset="2"/>
              <a:buChar char="§"/>
            </a:pPr>
            <a:r>
              <a:rPr lang="tr-TR" sz="2600" dirty="0" smtClean="0"/>
              <a:t>Çocuk karnının doyduğunu ifade ettiğinde ısrarcı olunmaması vb.</a:t>
            </a:r>
          </a:p>
        </p:txBody>
      </p:sp>
    </p:spTree>
    <p:extLst>
      <p:ext uri="{BB962C8B-B14F-4D97-AF65-F5344CB8AC3E}">
        <p14:creationId xmlns="" xmlns:p14="http://schemas.microsoft.com/office/powerpoint/2010/main" val="161670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Pages>0</Pages>
  <Words>1342</Words>
  <Characters>0</Characters>
  <Application>Microsoft Office PowerPoint</Application>
  <DocSecurity>0</DocSecurity>
  <PresentationFormat>Özel</PresentationFormat>
  <Lines>0</Lines>
  <Paragraphs>224</Paragraphs>
  <Slides>26</Slides>
  <Notes>9</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主题</vt:lpstr>
      <vt:lpstr>Slayt 1</vt:lpstr>
      <vt:lpstr>SUNUM İÇERİĞİ</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DİNLEDİĞİNİZ İÇİN TEŞEKKÜRLER</vt:lpstr>
      <vt:lpstr>Slayt 26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ALİŞAN</cp:lastModifiedBy>
  <cp:revision>85</cp:revision>
  <dcterms:created xsi:type="dcterms:W3CDTF">2015-07-30T01:13:05Z</dcterms:created>
  <dcterms:modified xsi:type="dcterms:W3CDTF">2023-09-21T09:00:20Z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