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411" r:id="rId3"/>
    <p:sldId id="414" r:id="rId4"/>
    <p:sldId id="378" r:id="rId5"/>
    <p:sldId id="381" r:id="rId6"/>
    <p:sldId id="379" r:id="rId7"/>
    <p:sldId id="390" r:id="rId8"/>
    <p:sldId id="394" r:id="rId9"/>
    <p:sldId id="382" r:id="rId10"/>
    <p:sldId id="383" r:id="rId11"/>
    <p:sldId id="385" r:id="rId12"/>
    <p:sldId id="395" r:id="rId13"/>
    <p:sldId id="386" r:id="rId14"/>
    <p:sldId id="400" r:id="rId15"/>
    <p:sldId id="391" r:id="rId16"/>
    <p:sldId id="387" r:id="rId17"/>
    <p:sldId id="388" r:id="rId18"/>
    <p:sldId id="396" r:id="rId19"/>
    <p:sldId id="397" r:id="rId20"/>
    <p:sldId id="412" r:id="rId21"/>
    <p:sldId id="398" r:id="rId22"/>
    <p:sldId id="389" r:id="rId23"/>
    <p:sldId id="392" r:id="rId24"/>
    <p:sldId id="399" r:id="rId25"/>
    <p:sldId id="267"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3" userDrawn="1">
          <p15:clr>
            <a:srgbClr val="A4A3A4"/>
          </p15:clr>
        </p15:guide>
        <p15:guide id="4" pos="72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510"/>
    <a:srgbClr val="FEC200"/>
    <a:srgbClr val="E6AF00"/>
    <a:srgbClr val="FB85D4"/>
    <a:srgbClr val="FCA6DF"/>
    <a:srgbClr val="424242"/>
    <a:srgbClr val="18CAC2"/>
    <a:srgbClr val="D9D9D9"/>
    <a:srgbClr val="8FAADC"/>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9" autoAdjust="0"/>
    <p:restoredTop sz="95405" autoAdjust="0"/>
  </p:normalViewPr>
  <p:slideViewPr>
    <p:cSldViewPr showGuides="1">
      <p:cViewPr varScale="1">
        <p:scale>
          <a:sx n="88" d="100"/>
          <a:sy n="88" d="100"/>
        </p:scale>
        <p:origin x="462" y="84"/>
      </p:cViewPr>
      <p:guideLst>
        <p:guide orient="horz" pos="2160"/>
        <p:guide pos="3840"/>
        <p:guide pos="393"/>
        <p:guide pos="7287"/>
      </p:guideLst>
    </p:cSldViewPr>
  </p:slideViewPr>
  <p:notesTextViewPr>
    <p:cViewPr>
      <p:scale>
        <a:sx n="1" d="1"/>
        <a:sy n="1" d="1"/>
      </p:scale>
      <p:origin x="0" y="0"/>
    </p:cViewPr>
  </p:notesTextViewPr>
  <p:sorterViewPr>
    <p:cViewPr>
      <p:scale>
        <a:sx n="100" d="100"/>
        <a:sy n="100" d="100"/>
      </p:scale>
      <p:origin x="0" y="-1205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B410A-F33F-4AB4-852F-D1CE6502B2C4}" type="datetimeFigureOut">
              <a:rPr lang="vi-VN" smtClean="0"/>
              <a:pPr/>
              <a:t>02/10/2023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A3FDB-E1FF-41D5-9DDE-74331BAB0AAA}" type="slidenum">
              <a:rPr lang="vi-VN" smtClean="0"/>
              <a:pPr/>
              <a:t>‹#›</a:t>
            </a:fld>
            <a:endParaRPr lang="vi-VN"/>
          </a:p>
        </p:txBody>
      </p:sp>
    </p:spTree>
    <p:extLst>
      <p:ext uri="{BB962C8B-B14F-4D97-AF65-F5344CB8AC3E}">
        <p14:creationId xmlns:p14="http://schemas.microsoft.com/office/powerpoint/2010/main" val="123310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3AA3FDB-E1FF-41D5-9DDE-74331BAB0AAA}" type="slidenum">
              <a:rPr lang="vi-VN" smtClean="0"/>
              <a:pPr/>
              <a:t>1</a:t>
            </a:fld>
            <a:endParaRPr lang="vi-VN"/>
          </a:p>
        </p:txBody>
      </p:sp>
    </p:spTree>
    <p:extLst>
      <p:ext uri="{BB962C8B-B14F-4D97-AF65-F5344CB8AC3E}">
        <p14:creationId xmlns:p14="http://schemas.microsoft.com/office/powerpoint/2010/main" val="76886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3AA3FDB-E1FF-41D5-9DDE-74331BAB0AAA}" type="slidenum">
              <a:rPr lang="vi-VN" smtClean="0"/>
              <a:pPr/>
              <a:t>5</a:t>
            </a:fld>
            <a:endParaRPr lang="vi-VN"/>
          </a:p>
        </p:txBody>
      </p:sp>
    </p:spTree>
    <p:extLst>
      <p:ext uri="{BB962C8B-B14F-4D97-AF65-F5344CB8AC3E}">
        <p14:creationId xmlns:p14="http://schemas.microsoft.com/office/powerpoint/2010/main" val="285657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r>
              <a:rPr lang="vi-VN"/>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fld id="{E213A541-A0C9-4ED3-8864-813A5C544B59}" type="slidenum">
              <a:rPr lang="vi-VN" smtClean="0"/>
              <a:pPr/>
              <a:t>‹#›</a:t>
            </a:fld>
            <a:endParaRPr lang="vi-VN"/>
          </a:p>
        </p:txBody>
      </p:sp>
    </p:spTree>
    <p:extLst>
      <p:ext uri="{BB962C8B-B14F-4D97-AF65-F5344CB8AC3E}">
        <p14:creationId xmlns:p14="http://schemas.microsoft.com/office/powerpoint/2010/main" val="164999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r>
              <a:rPr lang="vi-VN"/>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fld id="{E213A541-A0C9-4ED3-8864-813A5C544B59}" type="slidenum">
              <a:rPr lang="vi-VN" smtClean="0"/>
              <a:pPr/>
              <a:t>‹#›</a:t>
            </a:fld>
            <a:endParaRPr lang="vi-VN"/>
          </a:p>
        </p:txBody>
      </p:sp>
    </p:spTree>
    <p:extLst>
      <p:ext uri="{BB962C8B-B14F-4D97-AF65-F5344CB8AC3E}">
        <p14:creationId xmlns:p14="http://schemas.microsoft.com/office/powerpoint/2010/main" val="36215792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r>
              <a:rPr lang="vi-VN"/>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fld id="{E213A541-A0C9-4ED3-8864-813A5C544B59}" type="slidenum">
              <a:rPr lang="vi-VN" smtClean="0"/>
              <a:pPr/>
              <a:t>‹#›</a:t>
            </a:fld>
            <a:endParaRPr lang="vi-VN"/>
          </a:p>
        </p:txBody>
      </p:sp>
    </p:spTree>
    <p:extLst>
      <p:ext uri="{BB962C8B-B14F-4D97-AF65-F5344CB8AC3E}">
        <p14:creationId xmlns:p14="http://schemas.microsoft.com/office/powerpoint/2010/main" val="39137344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r>
              <a:rPr lang="vi-VN"/>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lvl1pPr>
              <a:defRPr b="1">
                <a:latin typeface="+mj-lt"/>
              </a:defRPr>
            </a:lvl1pPr>
          </a:lstStyle>
          <a:p>
            <a:fld id="{E213A541-A0C9-4ED3-8864-813A5C544B59}" type="slidenum">
              <a:rPr lang="vi-VN" smtClean="0"/>
              <a:pPr/>
              <a:t>‹#›</a:t>
            </a:fld>
            <a:endParaRPr lang="vi-VN"/>
          </a:p>
        </p:txBody>
      </p:sp>
    </p:spTree>
    <p:extLst>
      <p:ext uri="{BB962C8B-B14F-4D97-AF65-F5344CB8AC3E}">
        <p14:creationId xmlns:p14="http://schemas.microsoft.com/office/powerpoint/2010/main" val="28306761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vi-VN"/>
          </a:p>
        </p:txBody>
      </p:sp>
      <p:sp>
        <p:nvSpPr>
          <p:cNvPr id="5" name="Footer Placeholder 4"/>
          <p:cNvSpPr>
            <a:spLocks noGrp="1"/>
          </p:cNvSpPr>
          <p:nvPr>
            <p:ph type="ftr" sz="quarter" idx="11"/>
          </p:nvPr>
        </p:nvSpPr>
        <p:spPr>
          <a:xfrm>
            <a:off x="0" y="6492875"/>
            <a:ext cx="4114800" cy="365125"/>
          </a:xfrm>
          <a:prstGeom prst="rect">
            <a:avLst/>
          </a:prstGeom>
        </p:spPr>
        <p:txBody>
          <a:bodyPr/>
          <a:lstStyle/>
          <a:p>
            <a:r>
              <a:rPr lang="vi-VN"/>
              <a:t>www.rehberlikservisim.com</a:t>
            </a:r>
          </a:p>
        </p:txBody>
      </p:sp>
      <p:sp>
        <p:nvSpPr>
          <p:cNvPr id="6" name="Slide Number Placeholder 5"/>
          <p:cNvSpPr>
            <a:spLocks noGrp="1"/>
          </p:cNvSpPr>
          <p:nvPr>
            <p:ph type="sldNum" sz="quarter" idx="12"/>
          </p:nvPr>
        </p:nvSpPr>
        <p:spPr>
          <a:xfrm>
            <a:off x="10992544" y="6453337"/>
            <a:ext cx="1103026" cy="360040"/>
          </a:xfrm>
          <a:prstGeom prst="rect">
            <a:avLst/>
          </a:prstGeom>
        </p:spPr>
        <p:txBody>
          <a:bodyPr/>
          <a:lstStyle/>
          <a:p>
            <a:fld id="{E213A541-A0C9-4ED3-8864-813A5C544B59}" type="slidenum">
              <a:rPr lang="vi-VN" smtClean="0"/>
              <a:pPr/>
              <a:t>‹#›</a:t>
            </a:fld>
            <a:endParaRPr lang="vi-VN"/>
          </a:p>
        </p:txBody>
      </p:sp>
    </p:spTree>
    <p:extLst>
      <p:ext uri="{BB962C8B-B14F-4D97-AF65-F5344CB8AC3E}">
        <p14:creationId xmlns:p14="http://schemas.microsoft.com/office/powerpoint/2010/main" val="2922737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548680"/>
            <a:ext cx="10515600" cy="831627"/>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vi-VN"/>
          </a:p>
        </p:txBody>
      </p:sp>
      <p:sp>
        <p:nvSpPr>
          <p:cNvPr id="6" name="Footer Placeholder 5"/>
          <p:cNvSpPr>
            <a:spLocks noGrp="1"/>
          </p:cNvSpPr>
          <p:nvPr>
            <p:ph type="ftr" sz="quarter" idx="11"/>
          </p:nvPr>
        </p:nvSpPr>
        <p:spPr>
          <a:xfrm>
            <a:off x="0" y="6492875"/>
            <a:ext cx="4114800" cy="365125"/>
          </a:xfrm>
          <a:prstGeom prst="rect">
            <a:avLst/>
          </a:prstGeom>
        </p:spPr>
        <p:txBody>
          <a:bodyPr/>
          <a:lstStyle/>
          <a:p>
            <a:r>
              <a:rPr lang="vi-VN"/>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fld id="{E213A541-A0C9-4ED3-8864-813A5C544B59}" type="slidenum">
              <a:rPr lang="vi-VN" smtClean="0"/>
              <a:pPr/>
              <a:t>‹#›</a:t>
            </a:fld>
            <a:endParaRPr lang="vi-VN"/>
          </a:p>
        </p:txBody>
      </p:sp>
    </p:spTree>
    <p:extLst>
      <p:ext uri="{BB962C8B-B14F-4D97-AF65-F5344CB8AC3E}">
        <p14:creationId xmlns:p14="http://schemas.microsoft.com/office/powerpoint/2010/main" val="2706397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vi-VN"/>
          </a:p>
        </p:txBody>
      </p:sp>
      <p:sp>
        <p:nvSpPr>
          <p:cNvPr id="8" name="Footer Placeholder 7"/>
          <p:cNvSpPr>
            <a:spLocks noGrp="1"/>
          </p:cNvSpPr>
          <p:nvPr>
            <p:ph type="ftr" sz="quarter" idx="11"/>
          </p:nvPr>
        </p:nvSpPr>
        <p:spPr>
          <a:xfrm>
            <a:off x="0" y="6492875"/>
            <a:ext cx="4114800" cy="365125"/>
          </a:xfrm>
          <a:prstGeom prst="rect">
            <a:avLst/>
          </a:prstGeom>
        </p:spPr>
        <p:txBody>
          <a:bodyPr/>
          <a:lstStyle/>
          <a:p>
            <a:r>
              <a:rPr lang="vi-VN"/>
              <a:t>www.rehberlikservisim.com</a:t>
            </a:r>
          </a:p>
        </p:txBody>
      </p:sp>
      <p:sp>
        <p:nvSpPr>
          <p:cNvPr id="9" name="Slide Number Placeholder 8"/>
          <p:cNvSpPr>
            <a:spLocks noGrp="1"/>
          </p:cNvSpPr>
          <p:nvPr>
            <p:ph type="sldNum" sz="quarter" idx="12"/>
          </p:nvPr>
        </p:nvSpPr>
        <p:spPr>
          <a:xfrm>
            <a:off x="10992544" y="6453337"/>
            <a:ext cx="1103026" cy="360040"/>
          </a:xfrm>
          <a:prstGeom prst="rect">
            <a:avLst/>
          </a:prstGeom>
        </p:spPr>
        <p:txBody>
          <a:bodyPr/>
          <a:lstStyle/>
          <a:p>
            <a:fld id="{E213A541-A0C9-4ED3-8864-813A5C544B59}" type="slidenum">
              <a:rPr lang="vi-VN" smtClean="0"/>
              <a:pPr/>
              <a:t>‹#›</a:t>
            </a:fld>
            <a:endParaRPr lang="vi-VN"/>
          </a:p>
        </p:txBody>
      </p:sp>
    </p:spTree>
    <p:extLst>
      <p:ext uri="{BB962C8B-B14F-4D97-AF65-F5344CB8AC3E}">
        <p14:creationId xmlns:p14="http://schemas.microsoft.com/office/powerpoint/2010/main" val="3930231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80" y="628579"/>
            <a:ext cx="11471920" cy="792088"/>
          </a:xfrm>
          <a:prstGeom prst="rect">
            <a:avLst/>
          </a:prstGeom>
        </p:spPr>
        <p:txBody>
          <a:bodyPr/>
          <a:lstStyle>
            <a:lvl1pPr>
              <a:defRPr>
                <a:solidFill>
                  <a:schemeClr val="tx1">
                    <a:lumMod val="65000"/>
                    <a:lumOff val="35000"/>
                  </a:schemeClr>
                </a:solidFill>
              </a:defRPr>
            </a:lvl1pPr>
          </a:lstStyle>
          <a:p>
            <a:r>
              <a:rPr lang="en-US"/>
              <a:t>Click to edit Master title style</a:t>
            </a:r>
            <a:endParaRPr lang="vi-VN"/>
          </a:p>
        </p:txBody>
      </p:sp>
    </p:spTree>
    <p:extLst>
      <p:ext uri="{BB962C8B-B14F-4D97-AF65-F5344CB8AC3E}">
        <p14:creationId xmlns:p14="http://schemas.microsoft.com/office/powerpoint/2010/main" val="3460238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vi-VN"/>
          </a:p>
        </p:txBody>
      </p:sp>
      <p:sp>
        <p:nvSpPr>
          <p:cNvPr id="3" name="Footer Placeholder 2"/>
          <p:cNvSpPr>
            <a:spLocks noGrp="1"/>
          </p:cNvSpPr>
          <p:nvPr>
            <p:ph type="ftr" sz="quarter" idx="11"/>
          </p:nvPr>
        </p:nvSpPr>
        <p:spPr>
          <a:xfrm>
            <a:off x="0" y="6492875"/>
            <a:ext cx="4114800" cy="365125"/>
          </a:xfrm>
          <a:prstGeom prst="rect">
            <a:avLst/>
          </a:prstGeom>
        </p:spPr>
        <p:txBody>
          <a:bodyPr/>
          <a:lstStyle/>
          <a:p>
            <a:r>
              <a:rPr lang="vi-VN"/>
              <a:t>www.rehberlikservisim.com</a:t>
            </a:r>
          </a:p>
        </p:txBody>
      </p:sp>
      <p:sp>
        <p:nvSpPr>
          <p:cNvPr id="4" name="Slide Number Placeholder 3"/>
          <p:cNvSpPr>
            <a:spLocks noGrp="1"/>
          </p:cNvSpPr>
          <p:nvPr>
            <p:ph type="sldNum" sz="quarter" idx="12"/>
          </p:nvPr>
        </p:nvSpPr>
        <p:spPr>
          <a:xfrm>
            <a:off x="10992544" y="6453337"/>
            <a:ext cx="1103026" cy="360040"/>
          </a:xfrm>
          <a:prstGeom prst="rect">
            <a:avLst/>
          </a:prstGeom>
        </p:spPr>
        <p:txBody>
          <a:bodyPr/>
          <a:lstStyle/>
          <a:p>
            <a:fld id="{E213A541-A0C9-4ED3-8864-813A5C544B59}" type="slidenum">
              <a:rPr lang="vi-VN" smtClean="0"/>
              <a:pPr/>
              <a:t>‹#›</a:t>
            </a:fld>
            <a:endParaRPr lang="vi-VN"/>
          </a:p>
        </p:txBody>
      </p:sp>
    </p:spTree>
    <p:extLst>
      <p:ext uri="{BB962C8B-B14F-4D97-AF65-F5344CB8AC3E}">
        <p14:creationId xmlns:p14="http://schemas.microsoft.com/office/powerpoint/2010/main" val="32779038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vi-VN"/>
          </a:p>
        </p:txBody>
      </p:sp>
      <p:sp>
        <p:nvSpPr>
          <p:cNvPr id="6" name="Footer Placeholder 5"/>
          <p:cNvSpPr>
            <a:spLocks noGrp="1"/>
          </p:cNvSpPr>
          <p:nvPr>
            <p:ph type="ftr" sz="quarter" idx="11"/>
          </p:nvPr>
        </p:nvSpPr>
        <p:spPr>
          <a:xfrm>
            <a:off x="0" y="6492875"/>
            <a:ext cx="4114800" cy="365125"/>
          </a:xfrm>
          <a:prstGeom prst="rect">
            <a:avLst/>
          </a:prstGeom>
        </p:spPr>
        <p:txBody>
          <a:bodyPr/>
          <a:lstStyle/>
          <a:p>
            <a:r>
              <a:rPr lang="vi-VN"/>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fld id="{E213A541-A0C9-4ED3-8864-813A5C544B59}" type="slidenum">
              <a:rPr lang="vi-VN" smtClean="0"/>
              <a:pPr/>
              <a:t>‹#›</a:t>
            </a:fld>
            <a:endParaRPr lang="vi-VN"/>
          </a:p>
        </p:txBody>
      </p:sp>
    </p:spTree>
    <p:extLst>
      <p:ext uri="{BB962C8B-B14F-4D97-AF65-F5344CB8AC3E}">
        <p14:creationId xmlns:p14="http://schemas.microsoft.com/office/powerpoint/2010/main" val="21279303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vi-VN"/>
          </a:p>
        </p:txBody>
      </p:sp>
      <p:sp>
        <p:nvSpPr>
          <p:cNvPr id="6" name="Footer Placeholder 5"/>
          <p:cNvSpPr>
            <a:spLocks noGrp="1"/>
          </p:cNvSpPr>
          <p:nvPr>
            <p:ph type="ftr" sz="quarter" idx="11"/>
          </p:nvPr>
        </p:nvSpPr>
        <p:spPr>
          <a:xfrm>
            <a:off x="0" y="6492875"/>
            <a:ext cx="4114800" cy="365125"/>
          </a:xfrm>
          <a:prstGeom prst="rect">
            <a:avLst/>
          </a:prstGeom>
        </p:spPr>
        <p:txBody>
          <a:bodyPr/>
          <a:lstStyle/>
          <a:p>
            <a:r>
              <a:rPr lang="vi-VN"/>
              <a:t>www.rehberlikservisim.com</a:t>
            </a:r>
          </a:p>
        </p:txBody>
      </p:sp>
      <p:sp>
        <p:nvSpPr>
          <p:cNvPr id="7" name="Slide Number Placeholder 6"/>
          <p:cNvSpPr>
            <a:spLocks noGrp="1"/>
          </p:cNvSpPr>
          <p:nvPr>
            <p:ph type="sldNum" sz="quarter" idx="12"/>
          </p:nvPr>
        </p:nvSpPr>
        <p:spPr>
          <a:xfrm>
            <a:off x="10992544" y="6453337"/>
            <a:ext cx="1103026" cy="360040"/>
          </a:xfrm>
          <a:prstGeom prst="rect">
            <a:avLst/>
          </a:prstGeom>
        </p:spPr>
        <p:txBody>
          <a:bodyPr/>
          <a:lstStyle/>
          <a:p>
            <a:fld id="{E213A541-A0C9-4ED3-8864-813A5C544B59}" type="slidenum">
              <a:rPr lang="vi-VN" smtClean="0"/>
              <a:pPr/>
              <a:t>‹#›</a:t>
            </a:fld>
            <a:endParaRPr lang="vi-VN"/>
          </a:p>
        </p:txBody>
      </p:sp>
    </p:spTree>
    <p:extLst>
      <p:ext uri="{BB962C8B-B14F-4D97-AF65-F5344CB8AC3E}">
        <p14:creationId xmlns:p14="http://schemas.microsoft.com/office/powerpoint/2010/main" val="170020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5"/>
          <p:cNvGrpSpPr>
            <a:grpSpLocks/>
          </p:cNvGrpSpPr>
          <p:nvPr userDrawn="1"/>
        </p:nvGrpSpPr>
        <p:grpSpPr bwMode="auto">
          <a:xfrm>
            <a:off x="0" y="6453336"/>
            <a:ext cx="12192000" cy="404664"/>
            <a:chOff x="0" y="4681728"/>
            <a:chExt cx="9163025" cy="377952"/>
          </a:xfrm>
        </p:grpSpPr>
        <p:sp>
          <p:nvSpPr>
            <p:cNvPr id="13" name="矩形 3"/>
            <p:cNvSpPr/>
            <p:nvPr/>
          </p:nvSpPr>
          <p:spPr>
            <a:xfrm>
              <a:off x="0" y="4681728"/>
              <a:ext cx="9163025" cy="3779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4" name="矩形 4"/>
            <p:cNvSpPr/>
            <p:nvPr/>
          </p:nvSpPr>
          <p:spPr>
            <a:xfrm>
              <a:off x="8785201"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5" name="矩形 5"/>
            <p:cNvSpPr/>
            <p:nvPr/>
          </p:nvSpPr>
          <p:spPr>
            <a:xfrm>
              <a:off x="0" y="4681728"/>
              <a:ext cx="377824" cy="377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6" name="等腰三角形 6"/>
            <p:cNvSpPr/>
            <p:nvPr/>
          </p:nvSpPr>
          <p:spPr>
            <a:xfrm rot="5400000">
              <a:off x="8910592"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7" name="等腰三角形 7"/>
            <p:cNvSpPr/>
            <p:nvPr/>
          </p:nvSpPr>
          <p:spPr>
            <a:xfrm rot="16200000">
              <a:off x="125391" y="4815142"/>
              <a:ext cx="127043" cy="111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grpSp>
      <p:grpSp>
        <p:nvGrpSpPr>
          <p:cNvPr id="18" name="组合 24"/>
          <p:cNvGrpSpPr>
            <a:grpSpLocks/>
          </p:cNvGrpSpPr>
          <p:nvPr userDrawn="1"/>
        </p:nvGrpSpPr>
        <p:grpSpPr bwMode="auto">
          <a:xfrm>
            <a:off x="-9600" y="500528"/>
            <a:ext cx="12217400" cy="671101"/>
            <a:chOff x="0" y="242094"/>
            <a:chExt cx="9163025" cy="564356"/>
          </a:xfrm>
        </p:grpSpPr>
        <p:grpSp>
          <p:nvGrpSpPr>
            <p:cNvPr id="25" name="组合 9"/>
            <p:cNvGrpSpPr>
              <a:grpSpLocks/>
            </p:cNvGrpSpPr>
            <p:nvPr/>
          </p:nvGrpSpPr>
          <p:grpSpPr bwMode="auto">
            <a:xfrm flipH="1">
              <a:off x="9060600" y="242094"/>
              <a:ext cx="102425" cy="564356"/>
              <a:chOff x="7668348" y="242094"/>
              <a:chExt cx="98744" cy="564356"/>
            </a:xfrm>
          </p:grpSpPr>
          <p:sp>
            <p:nvSpPr>
              <p:cNvPr id="32" name="矩形 16"/>
              <p:cNvSpPr/>
              <p:nvPr/>
            </p:nvSpPr>
            <p:spPr>
              <a:xfrm>
                <a:off x="7668348" y="242468"/>
                <a:ext cx="62748"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cxnSp>
            <p:nvCxnSpPr>
              <p:cNvPr id="33" name="直接连接符 17"/>
              <p:cNvCxnSpPr/>
              <p:nvPr/>
            </p:nvCxnSpPr>
            <p:spPr>
              <a:xfrm>
                <a:off x="7767827"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3"/>
            <p:cNvGrpSpPr>
              <a:grpSpLocks/>
            </p:cNvGrpSpPr>
            <p:nvPr/>
          </p:nvGrpSpPr>
          <p:grpSpPr bwMode="auto">
            <a:xfrm>
              <a:off x="0" y="242094"/>
              <a:ext cx="480244" cy="564356"/>
              <a:chOff x="0" y="242094"/>
              <a:chExt cx="480244" cy="564356"/>
            </a:xfrm>
          </p:grpSpPr>
          <p:sp>
            <p:nvSpPr>
              <p:cNvPr id="28" name="矩形 12"/>
              <p:cNvSpPr/>
              <p:nvPr/>
            </p:nvSpPr>
            <p:spPr>
              <a:xfrm>
                <a:off x="0" y="242468"/>
                <a:ext cx="425449" cy="564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cxnSp>
            <p:nvCxnSpPr>
              <p:cNvPr id="29" name="直接连接符 13"/>
              <p:cNvCxnSpPr/>
              <p:nvPr/>
            </p:nvCxnSpPr>
            <p:spPr>
              <a:xfrm>
                <a:off x="481012" y="242468"/>
                <a:ext cx="0" cy="56461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userDrawn="1"/>
        </p:nvSpPr>
        <p:spPr>
          <a:xfrm>
            <a:off x="10992544" y="719118"/>
            <a:ext cx="1080120" cy="246221"/>
          </a:xfrm>
          <a:prstGeom prst="rect">
            <a:avLst/>
          </a:prstGeom>
          <a:noFill/>
        </p:spPr>
        <p:txBody>
          <a:bodyPr wrap="square" rtlCol="0">
            <a:spAutoFit/>
          </a:bodyPr>
          <a:lstStyle/>
          <a:p>
            <a:pPr algn="ctr"/>
            <a:r>
              <a:rPr lang="en-US" sz="1000">
                <a:solidFill>
                  <a:schemeClr val="tx1">
                    <a:lumMod val="75000"/>
                    <a:lumOff val="25000"/>
                  </a:schemeClr>
                </a:solidFill>
              </a:rPr>
              <a:t>COMPANY NAME</a:t>
            </a:r>
            <a:endParaRPr lang="vi-VN" sz="1000">
              <a:solidFill>
                <a:schemeClr val="tx1">
                  <a:lumMod val="75000"/>
                  <a:lumOff val="25000"/>
                </a:schemeClr>
              </a:solidFill>
            </a:endParaRPr>
          </a:p>
        </p:txBody>
      </p:sp>
      <p:sp>
        <p:nvSpPr>
          <p:cNvPr id="43" name="TextBox 42"/>
          <p:cNvSpPr txBox="1"/>
          <p:nvPr userDrawn="1"/>
        </p:nvSpPr>
        <p:spPr>
          <a:xfrm>
            <a:off x="10992544" y="908720"/>
            <a:ext cx="1008112" cy="261610"/>
          </a:xfrm>
          <a:prstGeom prst="rect">
            <a:avLst/>
          </a:prstGeom>
          <a:noFill/>
        </p:spPr>
        <p:txBody>
          <a:bodyPr wrap="square" rtlCol="0">
            <a:spAutoFit/>
          </a:bodyPr>
          <a:lstStyle/>
          <a:p>
            <a:pPr algn="ctr"/>
            <a:r>
              <a:rPr lang="en-US" sz="1100">
                <a:solidFill>
                  <a:schemeClr val="tx1">
                    <a:lumMod val="75000"/>
                    <a:lumOff val="25000"/>
                  </a:schemeClr>
                </a:solidFill>
              </a:rPr>
              <a:t>ABS.COM</a:t>
            </a:r>
            <a:endParaRPr lang="vi-VN" sz="1100">
              <a:solidFill>
                <a:schemeClr val="tx1">
                  <a:lumMod val="75000"/>
                  <a:lumOff val="25000"/>
                </a:schemeClr>
              </a:solidFill>
            </a:endParaRPr>
          </a:p>
        </p:txBody>
      </p:sp>
      <p:cxnSp>
        <p:nvCxnSpPr>
          <p:cNvPr id="48" name="Straight Connector 47"/>
          <p:cNvCxnSpPr/>
          <p:nvPr userDrawn="1"/>
        </p:nvCxnSpPr>
        <p:spPr>
          <a:xfrm>
            <a:off x="10992544" y="935142"/>
            <a:ext cx="10081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userDrawn="1"/>
        </p:nvGrpSpPr>
        <p:grpSpPr>
          <a:xfrm>
            <a:off x="10272464" y="663642"/>
            <a:ext cx="645677" cy="533110"/>
            <a:chOff x="473446" y="6325727"/>
            <a:chExt cx="645677" cy="533110"/>
          </a:xfrm>
        </p:grpSpPr>
        <p:grpSp>
          <p:nvGrpSpPr>
            <p:cNvPr id="22" name="Group 21"/>
            <p:cNvGrpSpPr/>
            <p:nvPr userDrawn="1"/>
          </p:nvGrpSpPr>
          <p:grpSpPr>
            <a:xfrm>
              <a:off x="473446" y="6325727"/>
              <a:ext cx="645677" cy="533110"/>
              <a:chOff x="1614488" y="2814638"/>
              <a:chExt cx="3513263" cy="2918618"/>
            </a:xfrm>
          </p:grpSpPr>
          <p:sp>
            <p:nvSpPr>
              <p:cNvPr id="24"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5"/>
                  </a:gs>
                  <a:gs pos="26500">
                    <a:srgbClr val="E6E6E6"/>
                  </a:gs>
                  <a:gs pos="34000">
                    <a:schemeClr val="accent5"/>
                  </a:gs>
                  <a:gs pos="46500">
                    <a:srgbClr val="E6E6E6"/>
                  </a:gs>
                  <a:gs pos="50000">
                    <a:srgbClr val="FFFFFF"/>
                  </a:gs>
                  <a:gs pos="53500">
                    <a:srgbClr val="E6E6E6"/>
                  </a:gs>
                  <a:gs pos="66000">
                    <a:schemeClr val="accent5"/>
                  </a:gs>
                  <a:gs pos="73500">
                    <a:srgbClr val="E6E6E6"/>
                  </a:gs>
                  <a:gs pos="92500">
                    <a:schemeClr val="accent5"/>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sp>
            <p:nvSpPr>
              <p:cNvPr id="26" name="AutoShape 11"/>
              <p:cNvSpPr>
                <a:spLocks noChangeArrowheads="1"/>
              </p:cNvSpPr>
              <p:nvPr/>
            </p:nvSpPr>
            <p:spPr bwMode="gray">
              <a:xfrm>
                <a:off x="1827205" y="2990456"/>
                <a:ext cx="3087826" cy="2566978"/>
              </a:xfrm>
              <a:prstGeom prst="hexagon">
                <a:avLst>
                  <a:gd name="adj" fmla="val 28896"/>
                  <a:gd name="vf" fmla="val 115470"/>
                </a:avLst>
              </a:prstGeom>
              <a:solidFill>
                <a:schemeClr val="accent5"/>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grpSp>
        <p:sp>
          <p:nvSpPr>
            <p:cNvPr id="23" name="TextBox 22"/>
            <p:cNvSpPr txBox="1"/>
            <p:nvPr userDrawn="1"/>
          </p:nvSpPr>
          <p:spPr>
            <a:xfrm>
              <a:off x="549026" y="6381328"/>
              <a:ext cx="499268" cy="430887"/>
            </a:xfrm>
            <a:prstGeom prst="rect">
              <a:avLst/>
            </a:prstGeom>
            <a:noFill/>
          </p:spPr>
          <p:txBody>
            <a:bodyPr wrap="square" rtlCol="0">
              <a:spAutoFit/>
            </a:bodyPr>
            <a:lstStyle/>
            <a:p>
              <a:r>
                <a:rPr lang="en-US" sz="1100" b="1">
                  <a:solidFill>
                    <a:schemeClr val="bg1"/>
                  </a:solidFill>
                  <a:latin typeface="+mj-lt"/>
                </a:rPr>
                <a:t>Your Logo</a:t>
              </a:r>
              <a:endParaRPr lang="vi-VN" sz="1100" b="1">
                <a:solidFill>
                  <a:schemeClr val="bg1"/>
                </a:solidFill>
                <a:latin typeface="+mj-lt"/>
              </a:endParaRPr>
            </a:p>
          </p:txBody>
        </p:sp>
      </p:grpSp>
    </p:spTree>
    <p:extLst>
      <p:ext uri="{BB962C8B-B14F-4D97-AF65-F5344CB8AC3E}">
        <p14:creationId xmlns:p14="http://schemas.microsoft.com/office/powerpoint/2010/main" val="3481853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 name="Title 1"/>
          <p:cNvSpPr txBox="1">
            <a:spLocks/>
          </p:cNvSpPr>
          <p:nvPr/>
        </p:nvSpPr>
        <p:spPr>
          <a:xfrm>
            <a:off x="-21538" y="3068961"/>
            <a:ext cx="12192000" cy="2736303"/>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pPr algn="ctr"/>
            <a:r>
              <a:rPr lang="tr-TR"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LİSELERE GEÇİŞ SİSTEMİ</a:t>
            </a:r>
            <a:endParaRPr 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5" name="Rectangle 24"/>
          <p:cNvSpPr/>
          <p:nvPr/>
        </p:nvSpPr>
        <p:spPr>
          <a:xfrm>
            <a:off x="1919536" y="1745522"/>
            <a:ext cx="4967217" cy="1323439"/>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8000" b="1" dirty="0" smtClean="0">
                <a:ln/>
                <a:solidFill>
                  <a:schemeClr val="accent3"/>
                </a:solidFill>
              </a:rPr>
              <a:t>2023-2024</a:t>
            </a:r>
            <a:endParaRPr lang="en-US" sz="8000" b="1" dirty="0">
              <a:ln/>
              <a:solidFill>
                <a:schemeClr val="accent3"/>
              </a:solidFill>
            </a:endParaRPr>
          </a:p>
        </p:txBody>
      </p:sp>
      <p:sp>
        <p:nvSpPr>
          <p:cNvPr id="4" name="Metin kutusu 3"/>
          <p:cNvSpPr txBox="1"/>
          <p:nvPr/>
        </p:nvSpPr>
        <p:spPr>
          <a:xfrm>
            <a:off x="6744072" y="566489"/>
            <a:ext cx="5616624" cy="3154710"/>
          </a:xfrm>
          <a:prstGeom prst="rect">
            <a:avLst/>
          </a:prstGeom>
          <a:noFill/>
        </p:spPr>
        <p:txBody>
          <a:bodyPr wrap="square" rtlCol="0">
            <a:spAutoFit/>
          </a:bodyPr>
          <a:lstStyle/>
          <a:p>
            <a:r>
              <a:rPr lang="tr-TR" sz="19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itchFamily="2" charset="-79"/>
                <a:cs typeface="Aharoni" pitchFamily="2" charset="-79"/>
              </a:rPr>
              <a:t>LGS</a:t>
            </a:r>
          </a:p>
        </p:txBody>
      </p:sp>
    </p:spTree>
    <p:extLst>
      <p:ext uri="{BB962C8B-B14F-4D97-AF65-F5344CB8AC3E}">
        <p14:creationId xmlns:p14="http://schemas.microsoft.com/office/powerpoint/2010/main" val="5380036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3600400" cy="4896544"/>
          </a:xfrm>
          <a:prstGeom prst="rect">
            <a:avLst/>
          </a:prstGeom>
          <a:pattFill prst="pct30">
            <a:fgClr>
              <a:srgbClr val="FB85D4"/>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SORULAR NASIL OLACAK?</a:t>
            </a:r>
            <a:r>
              <a:rPr lang="en-US" dirty="0"/>
              <a:t/>
            </a:r>
            <a:br>
              <a:rPr lang="en-US" dirty="0"/>
            </a:br>
            <a:endParaRPr lang="vi-VN" dirty="0"/>
          </a:p>
        </p:txBody>
      </p:sp>
      <p:sp>
        <p:nvSpPr>
          <p:cNvPr id="8" name="Title 13"/>
          <p:cNvSpPr txBox="1">
            <a:spLocks/>
          </p:cNvSpPr>
          <p:nvPr/>
        </p:nvSpPr>
        <p:spPr>
          <a:xfrm>
            <a:off x="4799856" y="1687024"/>
            <a:ext cx="6480720" cy="1354217"/>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4000" b="1" i="1" dirty="0">
                <a:solidFill>
                  <a:schemeClr val="accent5">
                    <a:lumMod val="75000"/>
                  </a:schemeClr>
                </a:solidFill>
                <a:latin typeface="+mj-lt"/>
                <a:ea typeface="Roboto Condensed" panose="02000000000000000000" pitchFamily="2" charset="0"/>
              </a:rPr>
              <a:t>Sorular çoktan seçmeli TEST şeklinde  olacak.</a:t>
            </a:r>
            <a:endParaRPr lang="en-US" sz="4000" b="1" i="1" dirty="0">
              <a:solidFill>
                <a:schemeClr val="accent5">
                  <a:lumMod val="75000"/>
                </a:schemeClr>
              </a:solidFill>
              <a:latin typeface="+mj-lt"/>
              <a:ea typeface="Roboto Condensed" panose="02000000000000000000" pitchFamily="2" charset="0"/>
            </a:endParaRPr>
          </a:p>
        </p:txBody>
      </p:sp>
      <p:grpSp>
        <p:nvGrpSpPr>
          <p:cNvPr id="47" name="Grup 46"/>
          <p:cNvGrpSpPr/>
          <p:nvPr/>
        </p:nvGrpSpPr>
        <p:grpSpPr>
          <a:xfrm>
            <a:off x="623392" y="1938536"/>
            <a:ext cx="936104" cy="4277072"/>
            <a:chOff x="623392" y="1938536"/>
            <a:chExt cx="936104" cy="4277072"/>
          </a:xfrm>
        </p:grpSpPr>
        <p:sp>
          <p:nvSpPr>
            <p:cNvPr id="4" name="Oval 3"/>
            <p:cNvSpPr/>
            <p:nvPr/>
          </p:nvSpPr>
          <p:spPr>
            <a:xfrm>
              <a:off x="623392" y="3018656"/>
              <a:ext cx="914400" cy="914400"/>
            </a:xfrm>
            <a:prstGeom prst="ellipse">
              <a:avLst/>
            </a:prstGeom>
            <a:ln w="76200"/>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39" name="Oval 38"/>
            <p:cNvSpPr/>
            <p:nvPr/>
          </p:nvSpPr>
          <p:spPr>
            <a:xfrm>
              <a:off x="645096" y="1938536"/>
              <a:ext cx="914400" cy="914400"/>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40" name="Oval 39"/>
            <p:cNvSpPr/>
            <p:nvPr/>
          </p:nvSpPr>
          <p:spPr>
            <a:xfrm>
              <a:off x="645096" y="4149080"/>
              <a:ext cx="914400" cy="914400"/>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41" name="Oval 40"/>
            <p:cNvSpPr/>
            <p:nvPr/>
          </p:nvSpPr>
          <p:spPr>
            <a:xfrm>
              <a:off x="645096" y="5301208"/>
              <a:ext cx="914400" cy="914400"/>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grpSp>
      <p:sp>
        <p:nvSpPr>
          <p:cNvPr id="42" name="Dikdörtgen 41"/>
          <p:cNvSpPr/>
          <p:nvPr/>
        </p:nvSpPr>
        <p:spPr>
          <a:xfrm>
            <a:off x="1847528" y="1929606"/>
            <a:ext cx="611065" cy="923330"/>
          </a:xfrm>
          <a:prstGeom prst="rect">
            <a:avLst/>
          </a:prstGeom>
          <a:noFill/>
        </p:spPr>
        <p:txBody>
          <a:bodyPr wrap="none" lIns="91440" tIns="45720" rIns="91440" bIns="45720">
            <a:spAutoFit/>
          </a:bodyP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43" name="Dikdörtgen 42"/>
          <p:cNvSpPr/>
          <p:nvPr/>
        </p:nvSpPr>
        <p:spPr>
          <a:xfrm>
            <a:off x="1847528" y="3041864"/>
            <a:ext cx="572593" cy="923330"/>
          </a:xfrm>
          <a:prstGeom prst="rect">
            <a:avLst/>
          </a:prstGeom>
          <a:noFill/>
        </p:spPr>
        <p:txBody>
          <a:bodyPr wrap="none" lIns="91440" tIns="45720" rIns="91440" bIns="45720">
            <a:spAutoFit/>
          </a:bodyPr>
          <a:lstStyle/>
          <a:p>
            <a:pPr algn="ctr"/>
            <a:r>
              <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44" name="Dikdörtgen 43"/>
          <p:cNvSpPr/>
          <p:nvPr/>
        </p:nvSpPr>
        <p:spPr>
          <a:xfrm>
            <a:off x="1847528" y="4161854"/>
            <a:ext cx="572593" cy="923330"/>
          </a:xfrm>
          <a:prstGeom prst="rect">
            <a:avLst/>
          </a:prstGeom>
          <a:noFill/>
        </p:spPr>
        <p:txBody>
          <a:bodyPr wrap="none" lIns="91440" tIns="45720" rIns="91440" bIns="45720">
            <a:spAutoFit/>
          </a:bodyPr>
          <a:lstStyle/>
          <a:p>
            <a:pPr algn="ctr"/>
            <a:r>
              <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45" name="Dikdörtgen 44"/>
          <p:cNvSpPr/>
          <p:nvPr/>
        </p:nvSpPr>
        <p:spPr>
          <a:xfrm>
            <a:off x="1847528" y="5241974"/>
            <a:ext cx="620683" cy="923330"/>
          </a:xfrm>
          <a:prstGeom prst="rect">
            <a:avLst/>
          </a:prstGeom>
          <a:noFill/>
        </p:spPr>
        <p:txBody>
          <a:bodyPr wrap="none" lIns="91440" tIns="45720" rIns="91440" bIns="45720">
            <a:spAutoFit/>
          </a:bodyPr>
          <a:lstStyle/>
          <a:p>
            <a:pPr algn="ctr"/>
            <a:r>
              <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4" name="Title 13"/>
          <p:cNvSpPr txBox="1">
            <a:spLocks/>
          </p:cNvSpPr>
          <p:nvPr/>
        </p:nvSpPr>
        <p:spPr>
          <a:xfrm>
            <a:off x="4799856" y="3730967"/>
            <a:ext cx="6480720" cy="1354217"/>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4000" b="1" i="1" dirty="0">
                <a:solidFill>
                  <a:schemeClr val="accent3">
                    <a:lumMod val="75000"/>
                  </a:schemeClr>
                </a:solidFill>
                <a:latin typeface="+mj-lt"/>
                <a:ea typeface="Roboto Condensed" panose="02000000000000000000" pitchFamily="2" charset="0"/>
              </a:rPr>
              <a:t>3 yanlış cevap 1 Doğruyu götürecek.</a:t>
            </a:r>
            <a:endParaRPr lang="en-US" sz="4000" b="1" i="1" dirty="0">
              <a:solidFill>
                <a:schemeClr val="accent3">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1732274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circle(in)">
                                      <p:cBhvr>
                                        <p:cTn id="13" dur="2000"/>
                                        <p:tgtEl>
                                          <p:spTgt spid="47"/>
                                        </p:tgtEl>
                                      </p:cBhvr>
                                    </p:animEffect>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16" presetClass="entr" presetSubtype="2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par>
                          <p:cTn id="38" fill="hold">
                            <p:stCondLst>
                              <p:cond delay="5500"/>
                            </p:stCondLst>
                            <p:childTnLst>
                              <p:par>
                                <p:cTn id="39" presetID="16" presetClass="entr" presetSubtype="2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P spid="42" grpId="0"/>
      <p:bldP spid="43" grpId="0"/>
      <p:bldP spid="44" grpId="0"/>
      <p:bldP spid="4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5544616" cy="48965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 SINAV KAÇ OTURUM OLACAK?</a:t>
            </a:r>
            <a:r>
              <a:rPr lang="en-US" dirty="0"/>
              <a:t/>
            </a:r>
            <a:br>
              <a:rPr lang="en-US" dirty="0"/>
            </a:br>
            <a:endParaRPr lang="vi-VN" dirty="0"/>
          </a:p>
        </p:txBody>
      </p:sp>
      <p:sp>
        <p:nvSpPr>
          <p:cNvPr id="5" name="Title 13"/>
          <p:cNvSpPr txBox="1">
            <a:spLocks/>
          </p:cNvSpPr>
          <p:nvPr/>
        </p:nvSpPr>
        <p:spPr>
          <a:xfrm>
            <a:off x="6312024" y="2780928"/>
            <a:ext cx="5407484" cy="1354217"/>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4000" b="1" i="1" dirty="0">
                <a:solidFill>
                  <a:schemeClr val="accent5">
                    <a:lumMod val="75000"/>
                  </a:schemeClr>
                </a:solidFill>
                <a:latin typeface="+mj-lt"/>
                <a:ea typeface="Roboto Condensed" panose="02000000000000000000" pitchFamily="2" charset="0"/>
              </a:rPr>
              <a:t>Sınav sayısal ve sözel  bölümden oluşacak.</a:t>
            </a:r>
            <a:endParaRPr lang="en-US" sz="40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4695646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childTnLst>
                          </p:cTn>
                        </p:par>
                        <p:par>
                          <p:cTn id="8" fill="hold">
                            <p:stCondLst>
                              <p:cond delay="20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 SINAV SÜRESİ VE BAŞLAMA SAATİ?</a:t>
            </a:r>
            <a:r>
              <a:rPr lang="en-US" dirty="0"/>
              <a:t/>
            </a:r>
            <a:br>
              <a:rPr lang="en-US" dirty="0"/>
            </a:br>
            <a:endParaRPr lang="vi-VN" dirty="0"/>
          </a:p>
        </p:txBody>
      </p:sp>
      <p:pic>
        <p:nvPicPr>
          <p:cNvPr id="1027" name="Picture 3" descr="C:\Users\muhammed\Desktop\ata deneme sınavı nisan\images.png"/>
          <p:cNvPicPr>
            <a:picLocks noChangeAspect="1" noChangeArrowheads="1"/>
          </p:cNvPicPr>
          <p:nvPr/>
        </p:nvPicPr>
        <p:blipFill>
          <a:blip r:embed="rId2" cstate="print"/>
          <a:srcRect/>
          <a:stretch>
            <a:fillRect/>
          </a:stretch>
        </p:blipFill>
        <p:spPr bwMode="auto">
          <a:xfrm>
            <a:off x="479376" y="1844824"/>
            <a:ext cx="2736304" cy="3183584"/>
          </a:xfrm>
          <a:prstGeom prst="rect">
            <a:avLst/>
          </a:prstGeom>
          <a:noFill/>
        </p:spPr>
      </p:pic>
      <p:graphicFrame>
        <p:nvGraphicFramePr>
          <p:cNvPr id="8" name="7 Tablo"/>
          <p:cNvGraphicFramePr>
            <a:graphicFrameLocks noGrp="1"/>
          </p:cNvGraphicFramePr>
          <p:nvPr/>
        </p:nvGraphicFramePr>
        <p:xfrm>
          <a:off x="3863752" y="4221088"/>
          <a:ext cx="7920880" cy="1960880"/>
        </p:xfrm>
        <a:graphic>
          <a:graphicData uri="http://schemas.openxmlformats.org/drawingml/2006/table">
            <a:tbl>
              <a:tblPr firstRow="1" bandRow="1">
                <a:tableStyleId>{21E4AEA4-8DFA-4A89-87EB-49C32662AFE0}</a:tableStyleId>
              </a:tblPr>
              <a:tblGrid>
                <a:gridCol w="2232248">
                  <a:extLst>
                    <a:ext uri="{9D8B030D-6E8A-4147-A177-3AD203B41FA5}">
                      <a16:colId xmlns="" xmlns:a16="http://schemas.microsoft.com/office/drawing/2014/main" val="20000"/>
                    </a:ext>
                  </a:extLst>
                </a:gridCol>
                <a:gridCol w="1569775">
                  <a:extLst>
                    <a:ext uri="{9D8B030D-6E8A-4147-A177-3AD203B41FA5}">
                      <a16:colId xmlns="" xmlns:a16="http://schemas.microsoft.com/office/drawing/2014/main" val="20001"/>
                    </a:ext>
                  </a:extLst>
                </a:gridCol>
                <a:gridCol w="2091112">
                  <a:extLst>
                    <a:ext uri="{9D8B030D-6E8A-4147-A177-3AD203B41FA5}">
                      <a16:colId xmlns="" xmlns:a16="http://schemas.microsoft.com/office/drawing/2014/main" val="20002"/>
                    </a:ext>
                  </a:extLst>
                </a:gridCol>
                <a:gridCol w="2027745">
                  <a:extLst>
                    <a:ext uri="{9D8B030D-6E8A-4147-A177-3AD203B41FA5}">
                      <a16:colId xmlns="" xmlns:a16="http://schemas.microsoft.com/office/drawing/2014/main" val="20003"/>
                    </a:ext>
                  </a:extLst>
                </a:gridCol>
              </a:tblGrid>
              <a:tr h="370840">
                <a:tc gridSpan="4">
                  <a:txBody>
                    <a:bodyPr/>
                    <a:lstStyle/>
                    <a:p>
                      <a:pPr algn="ctr"/>
                      <a:r>
                        <a:rPr lang="tr-TR" sz="2800" dirty="0"/>
                        <a:t>Sayısal</a:t>
                      </a:r>
                      <a:r>
                        <a:rPr lang="tr-TR" sz="2800" baseline="0" dirty="0"/>
                        <a:t> Bölüm</a:t>
                      </a:r>
                      <a:endParaRPr lang="tr-TR" sz="2800"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370840">
                <a:tc>
                  <a:txBody>
                    <a:bodyPr/>
                    <a:lstStyle/>
                    <a:p>
                      <a:pPr algn="ctr"/>
                      <a:r>
                        <a:rPr lang="tr-TR" sz="2000" b="1" dirty="0"/>
                        <a:t>Ders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t>Soru Sayısı</a:t>
                      </a:r>
                    </a:p>
                    <a:p>
                      <a:pPr algn="ctr"/>
                      <a:endParaRPr lang="tr-TR" sz="2000" b="1" dirty="0"/>
                    </a:p>
                  </a:txBody>
                  <a:tcPr/>
                </a:tc>
                <a:tc>
                  <a:txBody>
                    <a:bodyPr/>
                    <a:lstStyle/>
                    <a:p>
                      <a:pPr algn="ctr"/>
                      <a:r>
                        <a:rPr lang="tr-TR" sz="2000" b="1" dirty="0"/>
                        <a:t>Sınav</a:t>
                      </a:r>
                      <a:r>
                        <a:rPr lang="tr-TR" sz="2000" b="1" baseline="0" dirty="0"/>
                        <a:t> Başlama Saati</a:t>
                      </a:r>
                      <a:endParaRPr lang="tr-TR" sz="2000" b="1" dirty="0"/>
                    </a:p>
                  </a:txBody>
                  <a:tcPr/>
                </a:tc>
                <a:tc>
                  <a:txBody>
                    <a:bodyPr/>
                    <a:lstStyle/>
                    <a:p>
                      <a:pPr algn="ctr"/>
                      <a:r>
                        <a:rPr lang="tr-TR" sz="2000" b="1" dirty="0"/>
                        <a:t>Sınav Süresi</a:t>
                      </a:r>
                    </a:p>
                  </a:txBody>
                  <a:tcPr/>
                </a:tc>
                <a:extLst>
                  <a:ext uri="{0D108BD9-81ED-4DB2-BD59-A6C34878D82A}">
                    <a16:rowId xmlns="" xmlns:a16="http://schemas.microsoft.com/office/drawing/2014/main" val="10001"/>
                  </a:ext>
                </a:extLst>
              </a:tr>
              <a:tr h="370840">
                <a:tc>
                  <a:txBody>
                    <a:bodyPr/>
                    <a:lstStyle/>
                    <a:p>
                      <a:r>
                        <a:rPr lang="tr-TR" b="1" dirty="0"/>
                        <a:t>Matematik</a:t>
                      </a:r>
                      <a:endParaRPr lang="tr-TR" b="1" dirty="0">
                        <a:solidFill>
                          <a:schemeClr val="accent5">
                            <a:lumMod val="75000"/>
                          </a:schemeClr>
                        </a:solidFill>
                      </a:endParaRPr>
                    </a:p>
                  </a:txBody>
                  <a:tcPr/>
                </a:tc>
                <a:tc rowSpan="2">
                  <a:txBody>
                    <a:bodyPr/>
                    <a:lstStyle/>
                    <a:p>
                      <a:pPr algn="ctr"/>
                      <a:r>
                        <a:rPr lang="tr-TR" sz="2400" b="1" dirty="0"/>
                        <a:t>40</a:t>
                      </a:r>
                      <a:endParaRPr lang="tr-TR" sz="2400" b="1" dirty="0">
                        <a:solidFill>
                          <a:schemeClr val="accent5">
                            <a:lumMod val="75000"/>
                          </a:schemeClr>
                        </a:solidFill>
                      </a:endParaRPr>
                    </a:p>
                  </a:txBody>
                  <a:tcPr anchor="ctr"/>
                </a:tc>
                <a:tc rowSpan="2">
                  <a:txBody>
                    <a:bodyPr/>
                    <a:lstStyle/>
                    <a:p>
                      <a:pPr algn="ctr"/>
                      <a:r>
                        <a:rPr lang="tr-TR" sz="2400" b="1" dirty="0"/>
                        <a:t>11.30</a:t>
                      </a:r>
                      <a:endParaRPr lang="tr-TR" sz="2400" b="1" dirty="0">
                        <a:solidFill>
                          <a:schemeClr val="accent5">
                            <a:lumMod val="75000"/>
                          </a:schemeClr>
                        </a:solidFill>
                      </a:endParaRPr>
                    </a:p>
                  </a:txBody>
                  <a:tcPr anchor="ctr"/>
                </a:tc>
                <a:tc rowSpan="2">
                  <a:txBody>
                    <a:bodyPr/>
                    <a:lstStyle/>
                    <a:p>
                      <a:pPr algn="ctr"/>
                      <a:r>
                        <a:rPr lang="tr-TR" sz="2400" b="1" dirty="0"/>
                        <a:t>80 Dakika</a:t>
                      </a:r>
                      <a:endParaRPr lang="tr-TR" sz="2400" b="1" dirty="0">
                        <a:solidFill>
                          <a:schemeClr val="accent5">
                            <a:lumMod val="75000"/>
                          </a:schemeClr>
                        </a:solidFill>
                      </a:endParaRPr>
                    </a:p>
                  </a:txBody>
                  <a:tcPr anchor="ctr"/>
                </a:tc>
                <a:extLst>
                  <a:ext uri="{0D108BD9-81ED-4DB2-BD59-A6C34878D82A}">
                    <a16:rowId xmlns="" xmlns:a16="http://schemas.microsoft.com/office/drawing/2014/main" val="10002"/>
                  </a:ext>
                </a:extLst>
              </a:tr>
              <a:tr h="370840">
                <a:tc>
                  <a:txBody>
                    <a:bodyPr/>
                    <a:lstStyle/>
                    <a:p>
                      <a:r>
                        <a:rPr lang="tr-TR" b="1" dirty="0"/>
                        <a:t>Fen ve Teknoloji</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 xmlns:a16="http://schemas.microsoft.com/office/drawing/2014/main" val="10003"/>
                  </a:ext>
                </a:extLst>
              </a:tr>
            </a:tbl>
          </a:graphicData>
        </a:graphic>
      </p:graphicFrame>
      <p:graphicFrame>
        <p:nvGraphicFramePr>
          <p:cNvPr id="9" name="8 Tablo"/>
          <p:cNvGraphicFramePr>
            <a:graphicFrameLocks noGrp="1"/>
          </p:cNvGraphicFramePr>
          <p:nvPr/>
        </p:nvGraphicFramePr>
        <p:xfrm>
          <a:off x="3863752" y="1268760"/>
          <a:ext cx="7848872" cy="2702560"/>
        </p:xfrm>
        <a:graphic>
          <a:graphicData uri="http://schemas.openxmlformats.org/drawingml/2006/table">
            <a:tbl>
              <a:tblPr firstRow="1" bandRow="1">
                <a:tableStyleId>{5C22544A-7EE6-4342-B048-85BDC9FD1C3A}</a:tableStyleId>
              </a:tblPr>
              <a:tblGrid>
                <a:gridCol w="2232248">
                  <a:extLst>
                    <a:ext uri="{9D8B030D-6E8A-4147-A177-3AD203B41FA5}">
                      <a16:colId xmlns="" xmlns:a16="http://schemas.microsoft.com/office/drawing/2014/main" val="20000"/>
                    </a:ext>
                  </a:extLst>
                </a:gridCol>
                <a:gridCol w="1481197">
                  <a:extLst>
                    <a:ext uri="{9D8B030D-6E8A-4147-A177-3AD203B41FA5}">
                      <a16:colId xmlns="" xmlns:a16="http://schemas.microsoft.com/office/drawing/2014/main" val="20001"/>
                    </a:ext>
                  </a:extLst>
                </a:gridCol>
                <a:gridCol w="2173209">
                  <a:extLst>
                    <a:ext uri="{9D8B030D-6E8A-4147-A177-3AD203B41FA5}">
                      <a16:colId xmlns="" xmlns:a16="http://schemas.microsoft.com/office/drawing/2014/main" val="20002"/>
                    </a:ext>
                  </a:extLst>
                </a:gridCol>
                <a:gridCol w="1962218">
                  <a:extLst>
                    <a:ext uri="{9D8B030D-6E8A-4147-A177-3AD203B41FA5}">
                      <a16:colId xmlns="" xmlns:a16="http://schemas.microsoft.com/office/drawing/2014/main" val="20003"/>
                    </a:ext>
                  </a:extLst>
                </a:gridCol>
              </a:tblGrid>
              <a:tr h="370840">
                <a:tc gridSpan="4">
                  <a:txBody>
                    <a:bodyPr/>
                    <a:lstStyle/>
                    <a:p>
                      <a:pPr algn="ctr"/>
                      <a:r>
                        <a:rPr lang="tr-TR" sz="2800" dirty="0"/>
                        <a:t>Sözel Bölüm</a:t>
                      </a:r>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370840">
                <a:tc>
                  <a:txBody>
                    <a:bodyPr/>
                    <a:lstStyle/>
                    <a:p>
                      <a:pPr algn="ctr"/>
                      <a:r>
                        <a:rPr lang="tr-TR" sz="2000" b="1" dirty="0"/>
                        <a:t>Ders</a:t>
                      </a:r>
                    </a:p>
                  </a:txBody>
                  <a:tcPr/>
                </a:tc>
                <a:tc>
                  <a:txBody>
                    <a:bodyPr/>
                    <a:lstStyle/>
                    <a:p>
                      <a:pPr algn="ctr"/>
                      <a:r>
                        <a:rPr lang="tr-TR" sz="2000" b="1" dirty="0"/>
                        <a:t>Soru Sayısı</a:t>
                      </a:r>
                    </a:p>
                  </a:txBody>
                  <a:tcPr/>
                </a:tc>
                <a:tc>
                  <a:txBody>
                    <a:bodyPr/>
                    <a:lstStyle/>
                    <a:p>
                      <a:pPr algn="ctr"/>
                      <a:r>
                        <a:rPr lang="tr-TR" sz="2000" b="1" dirty="0"/>
                        <a:t>Sınav</a:t>
                      </a:r>
                      <a:r>
                        <a:rPr lang="tr-TR" sz="2000" b="1" baseline="0" dirty="0"/>
                        <a:t> Başlama Saati</a:t>
                      </a:r>
                      <a:endParaRPr lang="tr-TR" sz="2000" b="1" dirty="0"/>
                    </a:p>
                  </a:txBody>
                  <a:tcPr/>
                </a:tc>
                <a:tc>
                  <a:txBody>
                    <a:bodyPr/>
                    <a:lstStyle/>
                    <a:p>
                      <a:pPr algn="ctr"/>
                      <a:r>
                        <a:rPr lang="tr-TR" sz="2000" b="1" dirty="0"/>
                        <a:t>Sınav Süresi</a:t>
                      </a:r>
                    </a:p>
                  </a:txBody>
                  <a:tcPr/>
                </a:tc>
                <a:extLst>
                  <a:ext uri="{0D108BD9-81ED-4DB2-BD59-A6C34878D82A}">
                    <a16:rowId xmlns="" xmlns:a16="http://schemas.microsoft.com/office/drawing/2014/main" val="10001"/>
                  </a:ext>
                </a:extLst>
              </a:tr>
              <a:tr h="370840">
                <a:tc>
                  <a:txBody>
                    <a:bodyPr/>
                    <a:lstStyle/>
                    <a:p>
                      <a:r>
                        <a:rPr lang="tr-TR" b="1" dirty="0"/>
                        <a:t>Türkçe</a:t>
                      </a:r>
                      <a:endParaRPr lang="tr-TR" b="1" dirty="0">
                        <a:solidFill>
                          <a:schemeClr val="accent5">
                            <a:lumMod val="75000"/>
                          </a:schemeClr>
                        </a:solidFill>
                      </a:endParaRPr>
                    </a:p>
                  </a:txBody>
                  <a:tcPr/>
                </a:tc>
                <a:tc rowSpan="4">
                  <a:txBody>
                    <a:bodyPr/>
                    <a:lstStyle/>
                    <a:p>
                      <a:pPr algn="ctr"/>
                      <a:r>
                        <a:rPr lang="tr-TR" sz="2400" b="1" dirty="0"/>
                        <a:t>50</a:t>
                      </a:r>
                      <a:endParaRPr lang="tr-TR" sz="2400" b="1" dirty="0">
                        <a:solidFill>
                          <a:schemeClr val="accent5">
                            <a:lumMod val="75000"/>
                          </a:schemeClr>
                        </a:solidFill>
                      </a:endParaRPr>
                    </a:p>
                  </a:txBody>
                  <a:tcPr anchor="ctr"/>
                </a:tc>
                <a:tc rowSpan="4">
                  <a:txBody>
                    <a:bodyPr/>
                    <a:lstStyle/>
                    <a:p>
                      <a:pPr algn="ctr"/>
                      <a:r>
                        <a:rPr lang="tr-TR" sz="2400" b="1" dirty="0"/>
                        <a:t>09.30</a:t>
                      </a:r>
                      <a:endParaRPr lang="tr-TR" sz="2400" b="1" dirty="0">
                        <a:solidFill>
                          <a:schemeClr val="accent5">
                            <a:lumMod val="75000"/>
                          </a:schemeClr>
                        </a:solidFill>
                      </a:endParaRPr>
                    </a:p>
                  </a:txBody>
                  <a:tcPr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2400" b="1" dirty="0"/>
                    </a:p>
                    <a:p>
                      <a:pPr marL="0" marR="0" indent="0" algn="ctr" defTabSz="914400" rtl="0" eaLnBrk="1" fontAlgn="auto" latinLnBrk="0" hangingPunct="1">
                        <a:lnSpc>
                          <a:spcPct val="100000"/>
                        </a:lnSpc>
                        <a:spcBef>
                          <a:spcPts val="0"/>
                        </a:spcBef>
                        <a:spcAft>
                          <a:spcPts val="0"/>
                        </a:spcAft>
                        <a:buClrTx/>
                        <a:buSzTx/>
                        <a:buFontTx/>
                        <a:buNone/>
                        <a:tabLst/>
                        <a:defRPr/>
                      </a:pPr>
                      <a:r>
                        <a:rPr lang="tr-TR" sz="2400" b="1" dirty="0"/>
                        <a:t>75 Dakika</a:t>
                      </a:r>
                    </a:p>
                    <a:p>
                      <a:pPr algn="ctr"/>
                      <a:endParaRPr lang="tr-TR" sz="2400" b="1" dirty="0">
                        <a:solidFill>
                          <a:schemeClr val="accent5">
                            <a:lumMod val="75000"/>
                          </a:schemeClr>
                        </a:solidFill>
                      </a:endParaRPr>
                    </a:p>
                  </a:txBody>
                  <a:tcPr anchor="ctr"/>
                </a:tc>
                <a:extLst>
                  <a:ext uri="{0D108BD9-81ED-4DB2-BD59-A6C34878D82A}">
                    <a16:rowId xmlns="" xmlns:a16="http://schemas.microsoft.com/office/drawing/2014/main" val="10002"/>
                  </a:ext>
                </a:extLst>
              </a:tr>
              <a:tr h="370840">
                <a:tc>
                  <a:txBody>
                    <a:bodyPr/>
                    <a:lstStyle/>
                    <a:p>
                      <a:r>
                        <a:rPr lang="tr-TR" b="1" dirty="0"/>
                        <a:t>İnkılâp Tarihi</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 xmlns:a16="http://schemas.microsoft.com/office/drawing/2014/main" val="10003"/>
                  </a:ext>
                </a:extLst>
              </a:tr>
              <a:tr h="370840">
                <a:tc>
                  <a:txBody>
                    <a:bodyPr/>
                    <a:lstStyle/>
                    <a:p>
                      <a:r>
                        <a:rPr lang="tr-TR" b="1" dirty="0"/>
                        <a:t>Din Kültürü ve A.B.</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 xmlns:a16="http://schemas.microsoft.com/office/drawing/2014/main" val="10004"/>
                  </a:ext>
                </a:extLst>
              </a:tr>
              <a:tr h="370840">
                <a:tc>
                  <a:txBody>
                    <a:bodyPr/>
                    <a:lstStyle/>
                    <a:p>
                      <a:r>
                        <a:rPr lang="tr-TR" b="1" dirty="0"/>
                        <a:t>Yabancı Dil</a:t>
                      </a:r>
                      <a:endParaRPr lang="tr-TR" b="1" dirty="0">
                        <a:solidFill>
                          <a:schemeClr val="accent5">
                            <a:lumMod val="75000"/>
                          </a:schemeClr>
                        </a:solidFill>
                      </a:endParaRPr>
                    </a:p>
                  </a:txBody>
                  <a:tcPr/>
                </a:tc>
                <a:tc vMerge="1">
                  <a:txBody>
                    <a:bodyPr/>
                    <a:lstStyle/>
                    <a:p>
                      <a:endParaRPr lang="tr-TR"/>
                    </a:p>
                  </a:txBody>
                  <a:tcPr/>
                </a:tc>
                <a:tc vMerge="1">
                  <a:txBody>
                    <a:bodyPr/>
                    <a:lstStyle/>
                    <a:p>
                      <a:endParaRPr lang="tr-TR" dirty="0"/>
                    </a:p>
                  </a:txBody>
                  <a:tcPr/>
                </a:tc>
                <a:tc vMerge="1">
                  <a:txBody>
                    <a:bodyPr/>
                    <a:lstStyle/>
                    <a:p>
                      <a:endParaRPr lang="tr-TR"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695646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800" decel="100000"/>
                                        <p:tgtEl>
                                          <p:spTgt spid="1027"/>
                                        </p:tgtEl>
                                      </p:cBhvr>
                                    </p:animEffect>
                                    <p:anim calcmode="lin" valueType="num">
                                      <p:cBhvr>
                                        <p:cTn id="8" dur="800" decel="100000" fill="hold"/>
                                        <p:tgtEl>
                                          <p:spTgt spid="1027"/>
                                        </p:tgtEl>
                                        <p:attrNameLst>
                                          <p:attrName>style.rotation</p:attrName>
                                        </p:attrNameLst>
                                      </p:cBhvr>
                                      <p:tavLst>
                                        <p:tav tm="0">
                                          <p:val>
                                            <p:fltVal val="-90"/>
                                          </p:val>
                                        </p:tav>
                                        <p:tav tm="100000">
                                          <p:val>
                                            <p:fltVal val="0"/>
                                          </p:val>
                                        </p:tav>
                                      </p:tavLst>
                                    </p:anim>
                                    <p:anim calcmode="lin" valueType="num">
                                      <p:cBhvr>
                                        <p:cTn id="9" dur="800" decel="100000" fill="hold"/>
                                        <p:tgtEl>
                                          <p:spTgt spid="1027"/>
                                        </p:tgtEl>
                                        <p:attrNameLst>
                                          <p:attrName>ppt_x</p:attrName>
                                        </p:attrNameLst>
                                      </p:cBhvr>
                                      <p:tavLst>
                                        <p:tav tm="0">
                                          <p:val>
                                            <p:strVal val="#ppt_x+0.4"/>
                                          </p:val>
                                        </p:tav>
                                        <p:tav tm="100000">
                                          <p:val>
                                            <p:strVal val="#ppt_x-0.05"/>
                                          </p:val>
                                        </p:tav>
                                      </p:tavLst>
                                    </p:anim>
                                    <p:anim calcmode="lin" valueType="num">
                                      <p:cBhvr>
                                        <p:cTn id="10" dur="800" decel="100000" fill="hold"/>
                                        <p:tgtEl>
                                          <p:spTgt spid="10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4896544" cy="48965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SINAV ZORUNLU MU?</a:t>
            </a:r>
            <a:r>
              <a:rPr lang="en-US" dirty="0"/>
              <a:t/>
            </a:r>
            <a:br>
              <a:rPr lang="en-US" dirty="0"/>
            </a:br>
            <a:endParaRPr lang="vi-VN" dirty="0"/>
          </a:p>
        </p:txBody>
      </p:sp>
      <p:sp>
        <p:nvSpPr>
          <p:cNvPr id="8" name="Title 13"/>
          <p:cNvSpPr txBox="1">
            <a:spLocks/>
          </p:cNvSpPr>
          <p:nvPr/>
        </p:nvSpPr>
        <p:spPr>
          <a:xfrm>
            <a:off x="5697443" y="2545160"/>
            <a:ext cx="6480720" cy="1969770"/>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tr-TR" sz="4000" b="1" i="1" dirty="0">
                <a:solidFill>
                  <a:schemeClr val="accent5">
                    <a:lumMod val="75000"/>
                  </a:schemeClr>
                </a:solidFill>
                <a:latin typeface="+mj-lt"/>
                <a:ea typeface="Roboto Condensed" panose="02000000000000000000" pitchFamily="2" charset="0"/>
              </a:rPr>
              <a:t>Sınava isteyen öğrenciler girecek, zorunlu olmayacak.</a:t>
            </a:r>
            <a:endParaRPr lang="en-US" sz="40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338799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SINAV KURALLARI</a:t>
            </a:r>
            <a:r>
              <a:rPr lang="en-US" dirty="0"/>
              <a:t/>
            </a:r>
            <a:br>
              <a:rPr lang="en-US" dirty="0"/>
            </a:br>
            <a:endParaRPr lang="vi-VN" dirty="0"/>
          </a:p>
        </p:txBody>
      </p:sp>
      <p:sp>
        <p:nvSpPr>
          <p:cNvPr id="8" name="Title 13"/>
          <p:cNvSpPr txBox="1">
            <a:spLocks/>
          </p:cNvSpPr>
          <p:nvPr/>
        </p:nvSpPr>
        <p:spPr>
          <a:xfrm>
            <a:off x="0" y="980728"/>
            <a:ext cx="12016843" cy="4924425"/>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endParaRPr lang="tr-TR" sz="4000" b="1" i="1" dirty="0">
              <a:solidFill>
                <a:schemeClr val="accent5">
                  <a:lumMod val="75000"/>
                </a:schemeClr>
              </a:solidFill>
              <a:latin typeface="+mj-lt"/>
              <a:ea typeface="Roboto Condensed" panose="02000000000000000000" pitchFamily="2" charset="0"/>
            </a:endParaRPr>
          </a:p>
          <a:p>
            <a:pPr marL="342900" indent="-342900">
              <a:buFont typeface="Arial" panose="020B0604020202020204" pitchFamily="34" charset="0"/>
              <a:buChar char="•"/>
            </a:pPr>
            <a:r>
              <a:rPr lang="tr-TR" sz="2000" dirty="0">
                <a:solidFill>
                  <a:schemeClr val="accent5">
                    <a:lumMod val="75000"/>
                  </a:schemeClr>
                </a:solidFill>
              </a:rPr>
              <a:t>Geçerli kimlik belgesi yanında olmayan öğrenciler sınava alınmayacaktır.</a:t>
            </a:r>
          </a:p>
          <a:p>
            <a:endParaRPr lang="tr-TR" sz="2000" dirty="0">
              <a:solidFill>
                <a:schemeClr val="accent5">
                  <a:lumMod val="75000"/>
                </a:schemeClr>
              </a:solidFill>
            </a:endParaRPr>
          </a:p>
          <a:p>
            <a:pPr marL="342900" indent="-342900">
              <a:buFont typeface="Arial" panose="020B0604020202020204" pitchFamily="34" charset="0"/>
              <a:buChar char="•"/>
            </a:pPr>
            <a:r>
              <a:rPr lang="tr-TR" sz="2000" dirty="0">
                <a:solidFill>
                  <a:schemeClr val="accent5">
                    <a:lumMod val="75000"/>
                  </a:schemeClr>
                </a:solidFill>
              </a:rPr>
              <a:t>Öğrenciler sınava gelirken yanlarında geçerli kimlik ile en az iki adet koyu siyah ve yumuşak kurşun kalem, kalemtıraş ve leke bırakmayan yumuşak silgi bulunduracaktır.</a:t>
            </a:r>
          </a:p>
          <a:p>
            <a:r>
              <a:rPr lang="tr-TR" sz="2000" dirty="0">
                <a:solidFill>
                  <a:schemeClr val="accent5">
                    <a:lumMod val="75000"/>
                  </a:schemeClr>
                </a:solidFill>
              </a:rPr>
              <a:t> </a:t>
            </a:r>
          </a:p>
          <a:p>
            <a:pPr marL="342900" indent="-342900">
              <a:buFont typeface="Arial" panose="020B0604020202020204" pitchFamily="34" charset="0"/>
              <a:buChar char="•"/>
            </a:pPr>
            <a:r>
              <a:rPr lang="tr-TR" sz="2400" i="1" dirty="0">
                <a:solidFill>
                  <a:schemeClr val="accent5">
                    <a:lumMod val="75000"/>
                  </a:schemeClr>
                </a:solidFill>
                <a:latin typeface="+mj-lt"/>
                <a:ea typeface="Roboto Condensed" panose="02000000000000000000" pitchFamily="2" charset="0"/>
              </a:rPr>
              <a:t>Öğrenciler sınava şeffaf şişe içinde su götürebilir.</a:t>
            </a:r>
          </a:p>
          <a:p>
            <a:endParaRPr lang="tr-TR" sz="2400" i="1" dirty="0">
              <a:solidFill>
                <a:schemeClr val="accent5">
                  <a:lumMod val="75000"/>
                </a:schemeClr>
              </a:solidFill>
              <a:latin typeface="+mj-lt"/>
              <a:ea typeface="Roboto Condensed" panose="02000000000000000000" pitchFamily="2" charset="0"/>
            </a:endParaRPr>
          </a:p>
          <a:p>
            <a:pPr marL="342900" indent="-342900">
              <a:buFont typeface="Arial" panose="020B0604020202020204" pitchFamily="34" charset="0"/>
              <a:buChar char="•"/>
            </a:pPr>
            <a:r>
              <a:rPr lang="tr-TR" sz="2400" dirty="0">
                <a:solidFill>
                  <a:schemeClr val="accent5">
                    <a:lumMod val="75000"/>
                  </a:schemeClr>
                </a:solidFill>
              </a:rPr>
              <a:t>15 dakikadan sonra gelen öğrenciler sınava alınmaz.</a:t>
            </a:r>
          </a:p>
          <a:p>
            <a:endParaRPr lang="tr-TR" sz="2400" dirty="0">
              <a:solidFill>
                <a:schemeClr val="accent5">
                  <a:lumMod val="75000"/>
                </a:schemeClr>
              </a:solidFill>
            </a:endParaRPr>
          </a:p>
          <a:p>
            <a:pPr marL="342900" indent="-342900">
              <a:buFont typeface="Arial" panose="020B0604020202020204" pitchFamily="34" charset="0"/>
              <a:buChar char="•"/>
            </a:pPr>
            <a:r>
              <a:rPr lang="tr-TR" sz="2400" dirty="0">
                <a:solidFill>
                  <a:schemeClr val="accent5">
                    <a:lumMod val="75000"/>
                  </a:schemeClr>
                </a:solidFill>
              </a:rPr>
              <a:t>Öğrenciler sınavın ilk 30 ve son 15 dakikasında sınav salonundan çıkamazlar.</a:t>
            </a:r>
          </a:p>
          <a:p>
            <a:pPr algn="ctr"/>
            <a:endParaRPr lang="en-US" sz="40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1691975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SINAVLA ÖĞRENCİ ALAN LİSELERE TERCİH İŞLEMLERİ</a:t>
            </a:r>
            <a:r>
              <a:rPr lang="en-US" dirty="0"/>
              <a:t/>
            </a:r>
            <a:br>
              <a:rPr lang="en-US" dirty="0"/>
            </a:br>
            <a:endParaRPr lang="vi-VN" dirty="0"/>
          </a:p>
        </p:txBody>
      </p:sp>
      <p:sp>
        <p:nvSpPr>
          <p:cNvPr id="8" name="Title 13"/>
          <p:cNvSpPr txBox="1">
            <a:spLocks/>
          </p:cNvSpPr>
          <p:nvPr/>
        </p:nvSpPr>
        <p:spPr>
          <a:xfrm>
            <a:off x="263352" y="1693662"/>
            <a:ext cx="11665296" cy="1354217"/>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4000" b="1" i="1" dirty="0">
                <a:solidFill>
                  <a:schemeClr val="tx1">
                    <a:lumMod val="95000"/>
                    <a:lumOff val="5000"/>
                  </a:schemeClr>
                </a:solidFill>
                <a:latin typeface="+mj-lt"/>
                <a:ea typeface="Roboto Condensed" panose="02000000000000000000" pitchFamily="2" charset="0"/>
              </a:rPr>
              <a:t>Sınavla öğrenci alan okullardan en fazla 10 okul tercih edilecek</a:t>
            </a:r>
            <a:r>
              <a:rPr lang="tr-TR" sz="4000" b="1" i="1" dirty="0">
                <a:solidFill>
                  <a:schemeClr val="accent5">
                    <a:lumMod val="75000"/>
                  </a:schemeClr>
                </a:solidFill>
                <a:latin typeface="+mj-lt"/>
                <a:ea typeface="Roboto Condensed" panose="02000000000000000000" pitchFamily="2" charset="0"/>
              </a:rPr>
              <a:t>.</a:t>
            </a:r>
            <a:endParaRPr lang="en-US" sz="4000" b="1" i="1" dirty="0">
              <a:solidFill>
                <a:schemeClr val="accent5">
                  <a:lumMod val="75000"/>
                </a:schemeClr>
              </a:solidFill>
              <a:latin typeface="+mj-lt"/>
              <a:ea typeface="Roboto Condensed" panose="02000000000000000000" pitchFamily="2" charset="0"/>
            </a:endParaRPr>
          </a:p>
        </p:txBody>
      </p:sp>
      <p:sp>
        <p:nvSpPr>
          <p:cNvPr id="5" name="Title 13"/>
          <p:cNvSpPr txBox="1">
            <a:spLocks/>
          </p:cNvSpPr>
          <p:nvPr/>
        </p:nvSpPr>
        <p:spPr>
          <a:xfrm>
            <a:off x="263352" y="3639340"/>
            <a:ext cx="11665296" cy="19697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4000" b="1" i="1" dirty="0">
                <a:solidFill>
                  <a:schemeClr val="bg1"/>
                </a:solidFill>
                <a:latin typeface="+mj-lt"/>
                <a:ea typeface="Roboto Condensed" panose="02000000000000000000" pitchFamily="2" charset="0"/>
              </a:rPr>
              <a:t>Herhangi bir okula yerleşememesi durumunda; </a:t>
            </a:r>
            <a:r>
              <a:rPr lang="tr-TR" sz="4000" b="1" i="1" dirty="0">
                <a:solidFill>
                  <a:schemeClr val="tx1">
                    <a:lumMod val="95000"/>
                    <a:lumOff val="5000"/>
                  </a:schemeClr>
                </a:solidFill>
                <a:latin typeface="+mj-lt"/>
                <a:ea typeface="Roboto Condensed" panose="02000000000000000000" pitchFamily="2" charset="0"/>
              </a:rPr>
              <a:t>sınavsız öğrenci alan okullardan birine tercihlerine göre yerleştirilecek.</a:t>
            </a:r>
            <a:endParaRPr lang="en-US" sz="4000" b="1" i="1" dirty="0">
              <a:solidFill>
                <a:schemeClr val="tx1">
                  <a:lumMod val="95000"/>
                  <a:lumOff val="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7993765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5544616" cy="48965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YEREL YERLEŞTİRME NASIL OLACAK?</a:t>
            </a:r>
            <a:r>
              <a:rPr lang="en-US" dirty="0"/>
              <a:t/>
            </a:r>
            <a:br>
              <a:rPr lang="en-US" dirty="0"/>
            </a:br>
            <a:endParaRPr lang="vi-VN" dirty="0"/>
          </a:p>
        </p:txBody>
      </p:sp>
      <p:sp>
        <p:nvSpPr>
          <p:cNvPr id="8" name="Title 13"/>
          <p:cNvSpPr txBox="1">
            <a:spLocks/>
          </p:cNvSpPr>
          <p:nvPr/>
        </p:nvSpPr>
        <p:spPr>
          <a:xfrm>
            <a:off x="6093968" y="2922042"/>
            <a:ext cx="6098032" cy="1846659"/>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2800" b="1" dirty="0">
                <a:solidFill>
                  <a:schemeClr val="accent5">
                    <a:lumMod val="75000"/>
                  </a:schemeClr>
                </a:solidFill>
              </a:rPr>
              <a:t>Okulların türü, okulların kontenjanı, okulların bulundukları yere göre ortaöğretim kayıt alanları oluşturulacak.</a:t>
            </a:r>
            <a:endParaRPr lang="en-US" sz="28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1106511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929924"/>
            <a:ext cx="4752528" cy="419703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TERCİHLER NASIL YAPILACAK?</a:t>
            </a:r>
            <a:r>
              <a:rPr lang="en-US" dirty="0"/>
              <a:t/>
            </a:r>
            <a:br>
              <a:rPr lang="en-US" dirty="0"/>
            </a:br>
            <a:endParaRPr lang="vi-VN" dirty="0"/>
          </a:p>
        </p:txBody>
      </p:sp>
      <p:sp>
        <p:nvSpPr>
          <p:cNvPr id="8" name="Title 13"/>
          <p:cNvSpPr txBox="1">
            <a:spLocks/>
          </p:cNvSpPr>
          <p:nvPr/>
        </p:nvSpPr>
        <p:spPr>
          <a:xfrm>
            <a:off x="5159896" y="1439817"/>
            <a:ext cx="7128792" cy="4431983"/>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b="1" i="1" dirty="0">
                <a:solidFill>
                  <a:schemeClr val="accent3"/>
                </a:solidFill>
                <a:latin typeface="+mj-lt"/>
                <a:ea typeface="Roboto Condensed" panose="02000000000000000000" pitchFamily="2" charset="0"/>
              </a:rPr>
              <a:t>Tercihlerde öğrencinin karşısına</a:t>
            </a:r>
          </a:p>
          <a:p>
            <a:endParaRPr lang="tr-TR" b="1" i="1" dirty="0">
              <a:solidFill>
                <a:schemeClr val="accent3"/>
              </a:solidFill>
              <a:latin typeface="+mj-lt"/>
              <a:ea typeface="Roboto Condensed" panose="02000000000000000000" pitchFamily="2" charset="0"/>
            </a:endParaRPr>
          </a:p>
          <a:p>
            <a:r>
              <a:rPr lang="tr-TR" b="1" i="1" dirty="0">
                <a:solidFill>
                  <a:schemeClr val="accent5">
                    <a:lumMod val="75000"/>
                  </a:schemeClr>
                </a:solidFill>
                <a:latin typeface="+mj-lt"/>
                <a:ea typeface="Roboto Condensed" panose="02000000000000000000" pitchFamily="2" charset="0"/>
              </a:rPr>
              <a:t>1-Yerel Yerleştirme</a:t>
            </a:r>
          </a:p>
          <a:p>
            <a:r>
              <a:rPr lang="tr-TR" b="1" i="1" dirty="0">
                <a:solidFill>
                  <a:schemeClr val="accent5">
                    <a:lumMod val="75000"/>
                  </a:schemeClr>
                </a:solidFill>
                <a:latin typeface="+mj-lt"/>
                <a:ea typeface="Roboto Condensed" panose="02000000000000000000" pitchFamily="2" charset="0"/>
              </a:rPr>
              <a:t>2-Merkezi Yerleştirme,</a:t>
            </a:r>
          </a:p>
          <a:p>
            <a:r>
              <a:rPr lang="tr-TR" b="1" i="1" dirty="0">
                <a:solidFill>
                  <a:schemeClr val="accent5">
                    <a:lumMod val="75000"/>
                  </a:schemeClr>
                </a:solidFill>
                <a:latin typeface="+mj-lt"/>
                <a:ea typeface="Roboto Condensed" panose="02000000000000000000" pitchFamily="2" charset="0"/>
              </a:rPr>
              <a:t>3-Pansiyonlu Okullara Yerleştirme </a:t>
            </a:r>
          </a:p>
          <a:p>
            <a:endParaRPr lang="tr-TR" sz="2000" b="1" i="1" dirty="0">
              <a:solidFill>
                <a:schemeClr val="accent5">
                  <a:lumMod val="75000"/>
                </a:schemeClr>
              </a:solidFill>
              <a:latin typeface="+mj-lt"/>
              <a:ea typeface="Roboto Condensed" panose="02000000000000000000" pitchFamily="2" charset="0"/>
            </a:endParaRPr>
          </a:p>
          <a:p>
            <a:endParaRPr lang="tr-TR" sz="2000" b="1" i="1" dirty="0">
              <a:solidFill>
                <a:schemeClr val="accent5">
                  <a:lumMod val="75000"/>
                </a:schemeClr>
              </a:solidFill>
              <a:latin typeface="+mj-lt"/>
              <a:ea typeface="Roboto Condensed" panose="02000000000000000000" pitchFamily="2" charset="0"/>
            </a:endParaRPr>
          </a:p>
          <a:p>
            <a:r>
              <a:rPr lang="tr-TR" sz="2000" b="1" i="1" dirty="0">
                <a:solidFill>
                  <a:schemeClr val="bg2">
                    <a:lumMod val="25000"/>
                  </a:schemeClr>
                </a:solidFill>
                <a:latin typeface="+mj-lt"/>
                <a:ea typeface="Roboto Condensed" panose="02000000000000000000" pitchFamily="2" charset="0"/>
              </a:rPr>
              <a:t>ekranı olmak üzere 3 tercih ekranı çıkacak. Yerel yerleştirme tercihi yapmak zorunlu olup, yerel yerleştirme yapmayan öğrencilere diğer tercih ekranları açılmayacak.</a:t>
            </a:r>
            <a:endParaRPr lang="en-US" sz="2000" b="1" i="1" dirty="0">
              <a:solidFill>
                <a:schemeClr val="bg2">
                  <a:lumMod val="2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2235931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YEREL YERLEŞTİRME NASIL OLACAK?</a:t>
            </a:r>
            <a:r>
              <a:rPr lang="en-US" dirty="0"/>
              <a:t/>
            </a:r>
            <a:br>
              <a:rPr lang="en-US" dirty="0"/>
            </a:br>
            <a:endParaRPr lang="vi-VN" dirty="0"/>
          </a:p>
        </p:txBody>
      </p:sp>
      <p:sp>
        <p:nvSpPr>
          <p:cNvPr id="8" name="Title 13"/>
          <p:cNvSpPr txBox="1">
            <a:spLocks/>
          </p:cNvSpPr>
          <p:nvPr/>
        </p:nvSpPr>
        <p:spPr>
          <a:xfrm>
            <a:off x="6093968" y="1875604"/>
            <a:ext cx="5762672" cy="3939540"/>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2800" b="1" dirty="0">
                <a:solidFill>
                  <a:schemeClr val="accent5">
                    <a:lumMod val="75000"/>
                  </a:schemeClr>
                </a:solidFill>
              </a:rPr>
              <a:t>1-Öğrencinin İkamet Adresi,</a:t>
            </a:r>
          </a:p>
          <a:p>
            <a:r>
              <a:rPr lang="tr-TR" sz="2800" b="1" i="1" dirty="0">
                <a:solidFill>
                  <a:schemeClr val="accent5">
                    <a:lumMod val="75000"/>
                  </a:schemeClr>
                </a:solidFill>
                <a:latin typeface="+mj-lt"/>
                <a:ea typeface="Roboto Condensed" panose="02000000000000000000" pitchFamily="2" charset="0"/>
              </a:rPr>
              <a:t>2-Ortaöğretim Başarı Puanı,</a:t>
            </a:r>
          </a:p>
          <a:p>
            <a:r>
              <a:rPr lang="tr-TR" sz="2800" b="1" i="1" dirty="0">
                <a:solidFill>
                  <a:schemeClr val="accent5">
                    <a:lumMod val="75000"/>
                  </a:schemeClr>
                </a:solidFill>
                <a:latin typeface="+mj-lt"/>
                <a:ea typeface="Roboto Condensed" panose="02000000000000000000" pitchFamily="2" charset="0"/>
              </a:rPr>
              <a:t>3-8. Sınıf Özürsüz Devamsızlık,</a:t>
            </a:r>
          </a:p>
          <a:p>
            <a:r>
              <a:rPr lang="tr-TR" sz="2800" b="1" i="1" dirty="0">
                <a:solidFill>
                  <a:schemeClr val="accent5">
                    <a:lumMod val="75000"/>
                  </a:schemeClr>
                </a:solidFill>
                <a:latin typeface="+mj-lt"/>
                <a:ea typeface="Roboto Condensed" panose="02000000000000000000" pitchFamily="2" charset="0"/>
              </a:rPr>
              <a:t>4-Yıl Sonu Başarı Puanı Üstünlüğü </a:t>
            </a:r>
            <a:r>
              <a:rPr lang="tr-TR" sz="2400" b="1" i="1" dirty="0">
                <a:solidFill>
                  <a:schemeClr val="bg2">
                    <a:lumMod val="25000"/>
                  </a:schemeClr>
                </a:solidFill>
                <a:latin typeface="+mj-lt"/>
                <a:ea typeface="Roboto Condensed" panose="02000000000000000000" pitchFamily="2" charset="0"/>
              </a:rPr>
              <a:t>(Sırasıyla 8,7 ve 6. sınıf)</a:t>
            </a:r>
          </a:p>
          <a:p>
            <a:endParaRPr lang="tr-TR" sz="2400" b="1" i="1" dirty="0">
              <a:solidFill>
                <a:schemeClr val="bg2">
                  <a:lumMod val="25000"/>
                </a:schemeClr>
              </a:solidFill>
              <a:latin typeface="+mj-lt"/>
              <a:ea typeface="Roboto Condensed" panose="02000000000000000000" pitchFamily="2" charset="0"/>
            </a:endParaRPr>
          </a:p>
          <a:p>
            <a:r>
              <a:rPr lang="tr-TR" sz="2400" b="1" i="1" dirty="0">
                <a:solidFill>
                  <a:schemeClr val="accent5">
                    <a:lumMod val="75000"/>
                  </a:schemeClr>
                </a:solidFill>
                <a:latin typeface="+mj-lt"/>
                <a:ea typeface="Roboto Condensed" panose="02000000000000000000" pitchFamily="2" charset="0"/>
              </a:rPr>
              <a:t>Sırasıyla bu kriterlere göre yapılacak.</a:t>
            </a:r>
            <a:endParaRPr lang="tr-TR" sz="2800" b="1" i="1" dirty="0">
              <a:solidFill>
                <a:schemeClr val="accent5">
                  <a:lumMod val="75000"/>
                </a:schemeClr>
              </a:solidFill>
              <a:latin typeface="+mj-lt"/>
              <a:ea typeface="Roboto Condensed" panose="02000000000000000000" pitchFamily="2" charset="0"/>
            </a:endParaRPr>
          </a:p>
          <a:p>
            <a:endParaRPr lang="tr-TR" sz="2800" b="1" i="1" dirty="0">
              <a:solidFill>
                <a:schemeClr val="accent5">
                  <a:lumMod val="75000"/>
                </a:schemeClr>
              </a:solidFill>
              <a:latin typeface="+mj-lt"/>
              <a:ea typeface="Roboto Condensed" panose="02000000000000000000" pitchFamily="2" charset="0"/>
            </a:endParaRPr>
          </a:p>
          <a:p>
            <a:endParaRPr lang="en-US" sz="2800" b="1" i="1" dirty="0">
              <a:solidFill>
                <a:schemeClr val="accent5">
                  <a:lumMod val="75000"/>
                </a:schemeClr>
              </a:solidFill>
              <a:latin typeface="+mj-lt"/>
              <a:ea typeface="Roboto Condensed" panose="02000000000000000000" pitchFamily="2" charset="0"/>
            </a:endParaRPr>
          </a:p>
        </p:txBody>
      </p:sp>
      <p:sp>
        <p:nvSpPr>
          <p:cNvPr id="3" name="Dikdörtgen 2"/>
          <p:cNvSpPr/>
          <p:nvPr/>
        </p:nvSpPr>
        <p:spPr>
          <a:xfrm>
            <a:off x="479376" y="1823850"/>
            <a:ext cx="4896544" cy="39761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Metin kutusu 3"/>
          <p:cNvSpPr txBox="1"/>
          <p:nvPr/>
        </p:nvSpPr>
        <p:spPr>
          <a:xfrm>
            <a:off x="803412" y="2258055"/>
            <a:ext cx="4248472" cy="3354765"/>
          </a:xfrm>
          <a:prstGeom prst="rect">
            <a:avLst/>
          </a:prstGeom>
          <a:noFill/>
        </p:spPr>
        <p:txBody>
          <a:bodyPr wrap="square" rtlCol="0">
            <a:spAutoFit/>
          </a:bodyPr>
          <a:lstStyle/>
          <a:p>
            <a:pPr algn="ctr"/>
            <a:r>
              <a:rPr lang="tr-TR"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YEREL</a:t>
            </a:r>
            <a:r>
              <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YERLEŞTİRMEDE </a:t>
            </a:r>
          </a:p>
          <a:p>
            <a:pPr algn="ctr"/>
            <a:r>
              <a:rPr lang="tr-T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KRİTERLER</a:t>
            </a:r>
          </a:p>
        </p:txBody>
      </p:sp>
    </p:spTree>
    <p:extLst>
      <p:ext uri="{BB962C8B-B14F-4D97-AF65-F5344CB8AC3E}">
        <p14:creationId xmlns:p14="http://schemas.microsoft.com/office/powerpoint/2010/main" val="104095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YEREL YERLEŞTİRMEDE ÖNCELİK?</a:t>
            </a:r>
            <a:r>
              <a:rPr lang="en-US" dirty="0"/>
              <a:t/>
            </a:r>
            <a:br>
              <a:rPr lang="en-US" dirty="0"/>
            </a:br>
            <a:endParaRPr lang="vi-VN" dirty="0"/>
          </a:p>
        </p:txBody>
      </p:sp>
      <p:sp>
        <p:nvSpPr>
          <p:cNvPr id="8" name="Title 13"/>
          <p:cNvSpPr txBox="1">
            <a:spLocks/>
          </p:cNvSpPr>
          <p:nvPr/>
        </p:nvSpPr>
        <p:spPr>
          <a:xfrm>
            <a:off x="875420" y="1342237"/>
            <a:ext cx="10945216" cy="1600438"/>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r>
              <a:rPr lang="tr-TR" sz="2400" dirty="0"/>
              <a:t>Öğrenciler, ikamet adresine göre bulunduğu Kayıt Alanından okul tercih etmeleri durumunda, aynı okulu tercih eden Komşu Kayıt Alanındaki öğrencilerden; Komşu Kayıt Alanındaki öğrenciler de Diğer Kayıt Alanlarındaki öğrencilerden öncelikli yerleştirilecektir.</a:t>
            </a:r>
            <a:endParaRPr lang="tr-TR" sz="2400" b="1" i="1" dirty="0">
              <a:solidFill>
                <a:schemeClr val="accent5">
                  <a:lumMod val="75000"/>
                </a:schemeClr>
              </a:solidFill>
              <a:latin typeface="+mj-lt"/>
              <a:ea typeface="Roboto Condensed" panose="02000000000000000000" pitchFamily="2" charset="0"/>
            </a:endParaRPr>
          </a:p>
        </p:txBody>
      </p:sp>
      <p:sp>
        <p:nvSpPr>
          <p:cNvPr id="6" name="Metin kutusu 5"/>
          <p:cNvSpPr txBox="1"/>
          <p:nvPr/>
        </p:nvSpPr>
        <p:spPr>
          <a:xfrm>
            <a:off x="83332" y="1488390"/>
            <a:ext cx="792088" cy="1200329"/>
          </a:xfrm>
          <a:prstGeom prst="rect">
            <a:avLst/>
          </a:prstGeom>
          <a:noFill/>
        </p:spPr>
        <p:txBody>
          <a:bodyPr wrap="square" rtlCol="0">
            <a:spAutoFit/>
          </a:bodyPr>
          <a:lstStyle/>
          <a:p>
            <a:r>
              <a:rPr lang="tr-TR" sz="7200" b="1" dirty="0">
                <a:solidFill>
                  <a:schemeClr val="accent3"/>
                </a:solidFill>
              </a:rPr>
              <a:t>1</a:t>
            </a:r>
          </a:p>
        </p:txBody>
      </p:sp>
      <p:sp>
        <p:nvSpPr>
          <p:cNvPr id="9" name="Metin kutusu 8"/>
          <p:cNvSpPr txBox="1"/>
          <p:nvPr/>
        </p:nvSpPr>
        <p:spPr>
          <a:xfrm>
            <a:off x="101318" y="2970897"/>
            <a:ext cx="792088" cy="1200329"/>
          </a:xfrm>
          <a:prstGeom prst="rect">
            <a:avLst/>
          </a:prstGeom>
          <a:noFill/>
        </p:spPr>
        <p:txBody>
          <a:bodyPr wrap="square" rtlCol="0">
            <a:spAutoFit/>
          </a:bodyPr>
          <a:lstStyle/>
          <a:p>
            <a:r>
              <a:rPr lang="tr-TR" sz="7200" b="1" dirty="0">
                <a:solidFill>
                  <a:schemeClr val="accent3"/>
                </a:solidFill>
              </a:rPr>
              <a:t>2</a:t>
            </a:r>
          </a:p>
        </p:txBody>
      </p:sp>
      <p:sp>
        <p:nvSpPr>
          <p:cNvPr id="10" name="Title 13"/>
          <p:cNvSpPr txBox="1">
            <a:spLocks/>
          </p:cNvSpPr>
          <p:nvPr/>
        </p:nvSpPr>
        <p:spPr>
          <a:xfrm>
            <a:off x="1010647" y="3140175"/>
            <a:ext cx="10945216" cy="861774"/>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r>
              <a:rPr lang="tr-TR" sz="2400" dirty="0"/>
              <a:t>Yerleştirmede, Okul Başarı Puanı yüksek olan öğrenciler öncelikli olarak yerleştirilecektir</a:t>
            </a:r>
            <a:endParaRPr lang="en-US" sz="2400" b="1" i="1" dirty="0">
              <a:solidFill>
                <a:schemeClr val="accent5">
                  <a:lumMod val="75000"/>
                </a:schemeClr>
              </a:solidFill>
              <a:latin typeface="+mj-lt"/>
              <a:ea typeface="Roboto Condensed" panose="02000000000000000000" pitchFamily="2" charset="0"/>
            </a:endParaRPr>
          </a:p>
        </p:txBody>
      </p:sp>
      <p:sp>
        <p:nvSpPr>
          <p:cNvPr id="7" name="Dikdörtgen 6"/>
          <p:cNvSpPr/>
          <p:nvPr/>
        </p:nvSpPr>
        <p:spPr>
          <a:xfrm>
            <a:off x="1107671" y="4339887"/>
            <a:ext cx="10684399" cy="1384995"/>
          </a:xfrm>
          <a:prstGeom prst="rect">
            <a:avLst/>
          </a:prstGeom>
        </p:spPr>
        <p:txBody>
          <a:bodyPr wrap="square">
            <a:spAutoFit/>
          </a:bodyPr>
          <a:lstStyle/>
          <a:p>
            <a:r>
              <a:rPr lang="tr-TR" sz="2800" dirty="0">
                <a:solidFill>
                  <a:schemeClr val="tx1">
                    <a:lumMod val="65000"/>
                    <a:lumOff val="35000"/>
                  </a:schemeClr>
                </a:solidFill>
              </a:rPr>
              <a:t>Yerleştirmede, 8’inci sınıfta okula özürsüz devamsızlık yapılan gün sayısı az olan öğrenciler öncelikli olarak yerleştirilecektir.</a:t>
            </a:r>
          </a:p>
          <a:p>
            <a:endParaRPr lang="tr-TR" sz="2800" dirty="0">
              <a:solidFill>
                <a:schemeClr val="tx1">
                  <a:lumMod val="65000"/>
                  <a:lumOff val="35000"/>
                </a:schemeClr>
              </a:solidFill>
            </a:endParaRPr>
          </a:p>
        </p:txBody>
      </p:sp>
      <p:sp>
        <p:nvSpPr>
          <p:cNvPr id="11" name="Metin kutusu 10"/>
          <p:cNvSpPr txBox="1"/>
          <p:nvPr/>
        </p:nvSpPr>
        <p:spPr>
          <a:xfrm>
            <a:off x="218559" y="4216777"/>
            <a:ext cx="792088" cy="1200329"/>
          </a:xfrm>
          <a:prstGeom prst="rect">
            <a:avLst/>
          </a:prstGeom>
          <a:noFill/>
        </p:spPr>
        <p:txBody>
          <a:bodyPr wrap="square" rtlCol="0">
            <a:spAutoFit/>
          </a:bodyPr>
          <a:lstStyle/>
          <a:p>
            <a:r>
              <a:rPr lang="tr-TR" sz="7200" b="1" dirty="0">
                <a:solidFill>
                  <a:schemeClr val="accent3"/>
                </a:solidFill>
              </a:rPr>
              <a:t>3</a:t>
            </a:r>
          </a:p>
        </p:txBody>
      </p:sp>
    </p:spTree>
    <p:extLst>
      <p:ext uri="{BB962C8B-B14F-4D97-AF65-F5344CB8AC3E}">
        <p14:creationId xmlns:p14="http://schemas.microsoft.com/office/powerpoint/2010/main" val="4288641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 14"/>
          <p:cNvGrpSpPr/>
          <p:nvPr/>
        </p:nvGrpSpPr>
        <p:grpSpPr>
          <a:xfrm>
            <a:off x="-241861" y="1384994"/>
            <a:ext cx="2730358" cy="5471347"/>
            <a:chOff x="380143" y="3554010"/>
            <a:chExt cx="5739778" cy="2475005"/>
          </a:xfrm>
        </p:grpSpPr>
        <p:grpSp>
          <p:nvGrpSpPr>
            <p:cNvPr id="11" name="Group 10"/>
            <p:cNvGrpSpPr/>
            <p:nvPr/>
          </p:nvGrpSpPr>
          <p:grpSpPr>
            <a:xfrm>
              <a:off x="815458" y="3554010"/>
              <a:ext cx="5304463" cy="2475005"/>
              <a:chOff x="832683" y="2029327"/>
              <a:chExt cx="5304463" cy="1402370"/>
            </a:xfrm>
          </p:grpSpPr>
          <p:sp>
            <p:nvSpPr>
              <p:cNvPr id="12" name="Rectangle 11"/>
              <p:cNvSpPr/>
              <p:nvPr/>
            </p:nvSpPr>
            <p:spPr>
              <a:xfrm>
                <a:off x="832683" y="2029327"/>
                <a:ext cx="5263317" cy="140237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873830" y="2036812"/>
                <a:ext cx="5263316" cy="1390761"/>
              </a:xfrm>
              <a:prstGeom prst="rect">
                <a:avLst/>
              </a:prstGeom>
              <a:solidFill>
                <a:schemeClr val="accent2">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Rectangle 9"/>
            <p:cNvSpPr/>
            <p:nvPr/>
          </p:nvSpPr>
          <p:spPr>
            <a:xfrm>
              <a:off x="380143" y="3615436"/>
              <a:ext cx="5686924" cy="2408593"/>
            </a:xfrm>
            <a:prstGeom prst="rect">
              <a:avLst/>
            </a:prstGeom>
          </p:spPr>
          <p:txBody>
            <a:bodyPr wrap="square">
              <a:spAutoFit/>
            </a:bodyPr>
            <a:lstStyle/>
            <a:p>
              <a:pPr marL="342900" indent="-342900">
                <a:buFont typeface="Arial" panose="020B0604020202020204" pitchFamily="34" charset="0"/>
                <a:buChar char="•"/>
              </a:pPr>
              <a:r>
                <a:rPr lang="tr-TR" sz="1700" b="1" i="1" dirty="0" smtClean="0">
                  <a:solidFill>
                    <a:schemeClr val="bg1"/>
                  </a:solidFill>
                </a:rPr>
                <a:t>Yozgat Şehitler Fen Lisesi</a:t>
              </a:r>
            </a:p>
            <a:p>
              <a:pPr marL="342900" indent="-342900">
                <a:buFont typeface="Arial" panose="020B0604020202020204" pitchFamily="34" charset="0"/>
                <a:buChar char="•"/>
              </a:pPr>
              <a:endParaRPr lang="tr-TR" sz="1700" b="1" i="1" dirty="0" smtClean="0">
                <a:solidFill>
                  <a:schemeClr val="bg1"/>
                </a:solidFill>
              </a:endParaRPr>
            </a:p>
            <a:p>
              <a:pPr marL="342900" indent="-342900">
                <a:buFont typeface="Arial" panose="020B0604020202020204" pitchFamily="34" charset="0"/>
                <a:buChar char="•"/>
              </a:pPr>
              <a:r>
                <a:rPr lang="tr-TR" sz="1700" b="1" i="1" dirty="0" smtClean="0">
                  <a:solidFill>
                    <a:schemeClr val="bg1"/>
                  </a:solidFill>
                </a:rPr>
                <a:t>Erdoğan Akdağ Fen Lisesi</a:t>
              </a:r>
            </a:p>
            <a:p>
              <a:pPr marL="342900" indent="-342900">
                <a:buFont typeface="Arial" panose="020B0604020202020204" pitchFamily="34" charset="0"/>
                <a:buChar char="•"/>
              </a:pPr>
              <a:endParaRPr lang="tr-TR" sz="1700" b="1" i="1" dirty="0" smtClean="0">
                <a:solidFill>
                  <a:schemeClr val="bg1"/>
                </a:solidFill>
              </a:endParaRPr>
            </a:p>
            <a:p>
              <a:pPr marL="342900" indent="-342900">
                <a:buFont typeface="Arial" panose="020B0604020202020204" pitchFamily="34" charset="0"/>
                <a:buChar char="•"/>
              </a:pPr>
              <a:r>
                <a:rPr lang="tr-TR" sz="1700" b="1" i="1" dirty="0" smtClean="0">
                  <a:solidFill>
                    <a:schemeClr val="bg1"/>
                  </a:solidFill>
                </a:rPr>
                <a:t>Sorgun </a:t>
              </a:r>
              <a:r>
                <a:rPr lang="tr-TR" sz="1700" b="1" i="1" dirty="0" err="1" smtClean="0">
                  <a:solidFill>
                    <a:schemeClr val="bg1"/>
                  </a:solidFill>
                </a:rPr>
                <a:t>Mevlüde</a:t>
              </a:r>
              <a:r>
                <a:rPr lang="tr-TR" sz="1700" b="1" i="1" dirty="0">
                  <a:solidFill>
                    <a:schemeClr val="bg1"/>
                  </a:solidFill>
                </a:rPr>
                <a:t>-</a:t>
              </a:r>
              <a:r>
                <a:rPr lang="tr-TR" sz="1700" b="1" i="1" dirty="0" smtClean="0">
                  <a:solidFill>
                    <a:schemeClr val="bg1"/>
                  </a:solidFill>
                </a:rPr>
                <a:t>Ahmet Doğanay Fen Lisesi</a:t>
              </a:r>
            </a:p>
            <a:p>
              <a:pPr marL="342900" indent="-342900">
                <a:buFont typeface="Arial" panose="020B0604020202020204" pitchFamily="34" charset="0"/>
                <a:buChar char="•"/>
              </a:pPr>
              <a:endParaRPr lang="tr-TR" sz="1700" b="1" i="1" dirty="0" smtClean="0">
                <a:solidFill>
                  <a:schemeClr val="bg1"/>
                </a:solidFill>
              </a:endParaRPr>
            </a:p>
            <a:p>
              <a:pPr marL="342900" indent="-342900">
                <a:buFont typeface="Arial" panose="020B0604020202020204" pitchFamily="34" charset="0"/>
                <a:buChar char="•"/>
              </a:pPr>
              <a:r>
                <a:rPr lang="tr-TR" sz="1700" b="1" i="1" dirty="0" smtClean="0">
                  <a:solidFill>
                    <a:schemeClr val="bg1"/>
                  </a:solidFill>
                </a:rPr>
                <a:t>Yozgat Lisesi</a:t>
              </a:r>
            </a:p>
            <a:p>
              <a:pPr marL="342900" indent="-342900">
                <a:buFont typeface="Arial" panose="020B0604020202020204" pitchFamily="34" charset="0"/>
                <a:buChar char="•"/>
              </a:pPr>
              <a:endParaRPr lang="tr-TR" sz="1700" b="1" i="1" dirty="0" smtClean="0">
                <a:solidFill>
                  <a:schemeClr val="bg1"/>
                </a:solidFill>
              </a:endParaRPr>
            </a:p>
            <a:p>
              <a:pPr marL="342900" indent="-342900">
                <a:buFont typeface="Arial" panose="020B0604020202020204" pitchFamily="34" charset="0"/>
                <a:buChar char="•"/>
              </a:pPr>
              <a:r>
                <a:rPr lang="tr-TR" sz="1700" b="1" i="1" dirty="0" smtClean="0">
                  <a:solidFill>
                    <a:schemeClr val="bg1"/>
                  </a:solidFill>
                </a:rPr>
                <a:t>Yozgat Şehit Fuat Bahadır </a:t>
              </a:r>
              <a:r>
                <a:rPr lang="tr-TR" sz="1700" b="1" i="1" dirty="0" err="1" smtClean="0">
                  <a:solidFill>
                    <a:schemeClr val="bg1"/>
                  </a:solidFill>
                </a:rPr>
                <a:t>Buharalıoğlu</a:t>
              </a:r>
              <a:r>
                <a:rPr lang="tr-TR" sz="1700" b="1" i="1" dirty="0" smtClean="0">
                  <a:solidFill>
                    <a:schemeClr val="bg1"/>
                  </a:solidFill>
                </a:rPr>
                <a:t> Anadolu Lisesi</a:t>
              </a:r>
            </a:p>
            <a:p>
              <a:pPr marL="342900" indent="-342900">
                <a:buFont typeface="Arial" panose="020B0604020202020204" pitchFamily="34" charset="0"/>
                <a:buChar char="•"/>
              </a:pPr>
              <a:endParaRPr lang="tr-TR" sz="1700" b="1" i="1" dirty="0" smtClean="0">
                <a:solidFill>
                  <a:schemeClr val="bg1"/>
                </a:solidFill>
              </a:endParaRPr>
            </a:p>
            <a:p>
              <a:pPr marL="342900" indent="-342900">
                <a:buFont typeface="Arial" panose="020B0604020202020204" pitchFamily="34" charset="0"/>
                <a:buChar char="•"/>
              </a:pPr>
              <a:r>
                <a:rPr lang="tr-TR" sz="1700" b="1" i="1" dirty="0" smtClean="0">
                  <a:solidFill>
                    <a:schemeClr val="bg1"/>
                  </a:solidFill>
                </a:rPr>
                <a:t>Sorgun Şehit Ahmet Alan Anadolu Lisesi</a:t>
              </a:r>
            </a:p>
            <a:p>
              <a:pPr marL="342900" indent="-342900">
                <a:buFont typeface="Arial" panose="020B0604020202020204" pitchFamily="34" charset="0"/>
                <a:buChar char="•"/>
              </a:pPr>
              <a:endParaRPr lang="tr-TR" sz="1700" b="1" i="1" dirty="0" smtClean="0">
                <a:solidFill>
                  <a:schemeClr val="bg1"/>
                </a:solidFill>
              </a:endParaRPr>
            </a:p>
            <a:p>
              <a:pPr marL="342900" indent="-342900">
                <a:buFont typeface="Arial" panose="020B0604020202020204" pitchFamily="34" charset="0"/>
                <a:buChar char="•"/>
              </a:pPr>
              <a:r>
                <a:rPr lang="tr-TR" sz="1700" b="1" i="1" dirty="0" smtClean="0">
                  <a:solidFill>
                    <a:schemeClr val="bg1"/>
                  </a:solidFill>
                </a:rPr>
                <a:t>Şehit </a:t>
              </a:r>
              <a:r>
                <a:rPr lang="tr-TR" sz="1700" b="1" i="1" dirty="0" err="1" smtClean="0">
                  <a:solidFill>
                    <a:schemeClr val="bg1"/>
                  </a:solidFill>
                </a:rPr>
                <a:t>Nusrat</a:t>
              </a:r>
              <a:r>
                <a:rPr lang="tr-TR" sz="1700" b="1" i="1" dirty="0" smtClean="0">
                  <a:solidFill>
                    <a:schemeClr val="bg1"/>
                  </a:solidFill>
                </a:rPr>
                <a:t> Atmaca Kız Anadolu İHL</a:t>
              </a:r>
              <a:endParaRPr lang="en-US" sz="1700" b="1" i="1" dirty="0">
                <a:solidFill>
                  <a:schemeClr val="bg1"/>
                </a:solidFill>
              </a:endParaRPr>
            </a:p>
          </p:txBody>
        </p:sp>
      </p:grpSp>
      <p:sp>
        <p:nvSpPr>
          <p:cNvPr id="3" name="Metin kutusu 2"/>
          <p:cNvSpPr txBox="1"/>
          <p:nvPr/>
        </p:nvSpPr>
        <p:spPr>
          <a:xfrm>
            <a:off x="-10461" y="0"/>
            <a:ext cx="2455723" cy="1446550"/>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LGS PUANI İLE (10)</a:t>
            </a:r>
            <a:endParaRPr lang="tr-TR"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Metin kutusu 13"/>
          <p:cNvSpPr txBox="1"/>
          <p:nvPr/>
        </p:nvSpPr>
        <p:spPr>
          <a:xfrm>
            <a:off x="2445262" y="0"/>
            <a:ext cx="2522951" cy="1569660"/>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ORTAÖĞRETİM BAŞARI PUANI İLE (5)</a:t>
            </a:r>
          </a:p>
          <a:p>
            <a:pPr algn="ctr"/>
            <a:endPar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Metin kutusu 13"/>
          <p:cNvSpPr txBox="1"/>
          <p:nvPr/>
        </p:nvSpPr>
        <p:spPr>
          <a:xfrm>
            <a:off x="4968213" y="0"/>
            <a:ext cx="2455723" cy="1815882"/>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Yetenek </a:t>
            </a:r>
            <a:r>
              <a:rPr lang="tr-T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Sınavı</a:t>
            </a:r>
          </a:p>
          <a:p>
            <a:pPr algn="ctr"/>
            <a:r>
              <a:rPr lang="tr-T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İle (%30 OBP) </a:t>
            </a:r>
          </a:p>
          <a:p>
            <a:pPr algn="ctr"/>
            <a:endParaRPr lang="tr-T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tr-T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6" name="Grup 15"/>
          <p:cNvGrpSpPr/>
          <p:nvPr/>
        </p:nvGrpSpPr>
        <p:grpSpPr>
          <a:xfrm>
            <a:off x="2405590" y="1446551"/>
            <a:ext cx="2754306" cy="5411450"/>
            <a:chOff x="5368420" y="2334387"/>
            <a:chExt cx="5083833" cy="5395266"/>
          </a:xfrm>
        </p:grpSpPr>
        <p:sp>
          <p:nvSpPr>
            <p:cNvPr id="9" name="Rectangle 8"/>
            <p:cNvSpPr/>
            <p:nvPr/>
          </p:nvSpPr>
          <p:spPr>
            <a:xfrm>
              <a:off x="5514065" y="2334387"/>
              <a:ext cx="4664186" cy="5395266"/>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5368420" y="2395909"/>
              <a:ext cx="5083833" cy="5001754"/>
            </a:xfrm>
            <a:prstGeom prst="rect">
              <a:avLst/>
            </a:prstGeom>
          </p:spPr>
          <p:txBody>
            <a:bodyPr wrap="square">
              <a:spAutoFit/>
            </a:bodyPr>
            <a:lstStyle/>
            <a:p>
              <a:pPr marL="342900" indent="-342900">
                <a:buFont typeface="Wingdings" panose="05000000000000000000" pitchFamily="2" charset="2"/>
                <a:buChar char="§"/>
              </a:pPr>
              <a:r>
                <a:rPr lang="tr-TR" sz="2000" b="1" dirty="0" smtClean="0">
                  <a:solidFill>
                    <a:schemeClr val="bg1"/>
                  </a:solidFill>
                </a:rPr>
                <a:t>TOKİ Şehit Mustafa </a:t>
              </a:r>
              <a:r>
                <a:rPr lang="tr-TR" sz="2000" b="1" dirty="0" err="1" smtClean="0">
                  <a:solidFill>
                    <a:schemeClr val="bg1"/>
                  </a:solidFill>
                </a:rPr>
                <a:t>Tekgül</a:t>
              </a:r>
              <a:r>
                <a:rPr lang="tr-TR" sz="2000" b="1" dirty="0" smtClean="0">
                  <a:solidFill>
                    <a:schemeClr val="bg1"/>
                  </a:solidFill>
                </a:rPr>
                <a:t> Anadolu Lisesi</a:t>
              </a:r>
            </a:p>
            <a:p>
              <a:pPr marL="342900" indent="-342900">
                <a:buFont typeface="Wingdings" panose="05000000000000000000" pitchFamily="2" charset="2"/>
                <a:buChar char="§"/>
              </a:pPr>
              <a:endParaRPr lang="tr-TR" sz="2000" b="1" dirty="0" smtClean="0">
                <a:solidFill>
                  <a:schemeClr val="bg1"/>
                </a:solidFill>
              </a:endParaRPr>
            </a:p>
            <a:p>
              <a:pPr marL="342900" indent="-342900">
                <a:buFont typeface="Wingdings" panose="05000000000000000000" pitchFamily="2" charset="2"/>
                <a:buChar char="§"/>
              </a:pPr>
              <a:r>
                <a:rPr lang="tr-TR" sz="2000" b="1" dirty="0" smtClean="0">
                  <a:solidFill>
                    <a:schemeClr val="bg1"/>
                  </a:solidFill>
                </a:rPr>
                <a:t>Gevher Nesibe MTAL</a:t>
              </a:r>
            </a:p>
            <a:p>
              <a:pPr marL="342900" indent="-342900">
                <a:buFont typeface="Wingdings" panose="05000000000000000000" pitchFamily="2" charset="2"/>
                <a:buChar char="§"/>
              </a:pPr>
              <a:endParaRPr lang="tr-TR" sz="2000" b="1" dirty="0" smtClean="0">
                <a:solidFill>
                  <a:schemeClr val="bg1"/>
                </a:solidFill>
              </a:endParaRPr>
            </a:p>
            <a:p>
              <a:pPr marL="342900" indent="-342900">
                <a:buFont typeface="Wingdings" panose="05000000000000000000" pitchFamily="2" charset="2"/>
                <a:buChar char="§"/>
              </a:pPr>
              <a:r>
                <a:rPr lang="tr-TR" sz="2000" b="1" dirty="0" smtClean="0">
                  <a:solidFill>
                    <a:schemeClr val="bg1"/>
                  </a:solidFill>
                </a:rPr>
                <a:t>Türk Telekom Anadolu Lisesi</a:t>
              </a:r>
            </a:p>
            <a:p>
              <a:pPr marL="342900" indent="-342900">
                <a:buFont typeface="Wingdings" panose="05000000000000000000" pitchFamily="2" charset="2"/>
                <a:buChar char="§"/>
              </a:pPr>
              <a:endParaRPr lang="tr-TR" sz="2000" b="1" dirty="0" smtClean="0">
                <a:solidFill>
                  <a:schemeClr val="bg1"/>
                </a:solidFill>
              </a:endParaRPr>
            </a:p>
            <a:p>
              <a:pPr marL="342900" indent="-342900">
                <a:buFont typeface="Wingdings" panose="05000000000000000000" pitchFamily="2" charset="2"/>
                <a:buChar char="§"/>
              </a:pPr>
              <a:r>
                <a:rPr lang="tr-TR" sz="2000" b="1" dirty="0" smtClean="0">
                  <a:solidFill>
                    <a:schemeClr val="bg1"/>
                  </a:solidFill>
                </a:rPr>
                <a:t>Şehit </a:t>
              </a:r>
              <a:r>
                <a:rPr lang="tr-TR" sz="2000" b="1" dirty="0" err="1" smtClean="0">
                  <a:solidFill>
                    <a:schemeClr val="bg1"/>
                  </a:solidFill>
                </a:rPr>
                <a:t>Nusrat</a:t>
              </a:r>
              <a:r>
                <a:rPr lang="tr-TR" sz="2000" b="1" dirty="0" smtClean="0">
                  <a:solidFill>
                    <a:schemeClr val="bg1"/>
                  </a:solidFill>
                </a:rPr>
                <a:t> Atmaca Kız Anadolu İHL</a:t>
              </a:r>
            </a:p>
            <a:p>
              <a:pPr marL="342900" indent="-342900">
                <a:buFont typeface="Wingdings" panose="05000000000000000000" pitchFamily="2" charset="2"/>
                <a:buChar char="§"/>
              </a:pPr>
              <a:endParaRPr lang="tr-TR" sz="2000" b="1" dirty="0" smtClean="0">
                <a:solidFill>
                  <a:schemeClr val="bg1"/>
                </a:solidFill>
              </a:endParaRPr>
            </a:p>
            <a:p>
              <a:pPr marL="342900" indent="-342900">
                <a:buFont typeface="Wingdings" panose="05000000000000000000" pitchFamily="2" charset="2"/>
                <a:buChar char="§"/>
              </a:pPr>
              <a:r>
                <a:rPr lang="tr-TR" sz="2000" b="1" dirty="0" smtClean="0">
                  <a:solidFill>
                    <a:schemeClr val="bg1"/>
                  </a:solidFill>
                </a:rPr>
                <a:t>Nene Hatun MTAL</a:t>
              </a:r>
            </a:p>
            <a:p>
              <a:pPr marL="342900" indent="-342900">
                <a:buFont typeface="Wingdings" panose="05000000000000000000" pitchFamily="2" charset="2"/>
                <a:buChar char="§"/>
              </a:pPr>
              <a:endParaRPr lang="tr-TR" sz="2000" b="1" dirty="0" smtClean="0">
                <a:solidFill>
                  <a:schemeClr val="bg1"/>
                </a:solidFill>
              </a:endParaRPr>
            </a:p>
            <a:p>
              <a:pPr marL="342900" indent="-342900">
                <a:buFont typeface="Wingdings" panose="05000000000000000000" pitchFamily="2" charset="2"/>
                <a:buChar char="§"/>
              </a:pPr>
              <a:r>
                <a:rPr lang="tr-TR" sz="2000" b="1" dirty="0" smtClean="0">
                  <a:solidFill>
                    <a:schemeClr val="bg1"/>
                  </a:solidFill>
                </a:rPr>
                <a:t>Şehit Yılmaz Oğuzhan Kula MTAL</a:t>
              </a:r>
              <a:endParaRPr lang="en-US" sz="2000" b="1" dirty="0">
                <a:solidFill>
                  <a:schemeClr val="bg1"/>
                </a:solidFill>
              </a:endParaRPr>
            </a:p>
          </p:txBody>
        </p:sp>
      </p:grpSp>
      <p:grpSp>
        <p:nvGrpSpPr>
          <p:cNvPr id="19" name="Grup 15"/>
          <p:cNvGrpSpPr/>
          <p:nvPr/>
        </p:nvGrpSpPr>
        <p:grpSpPr>
          <a:xfrm>
            <a:off x="5005423" y="1384994"/>
            <a:ext cx="2397371" cy="5485899"/>
            <a:chOff x="6045458" y="3612522"/>
            <a:chExt cx="5337169" cy="2480774"/>
          </a:xfrm>
        </p:grpSpPr>
        <p:sp>
          <p:nvSpPr>
            <p:cNvPr id="20" name="Rectangle 8"/>
            <p:cNvSpPr/>
            <p:nvPr/>
          </p:nvSpPr>
          <p:spPr>
            <a:xfrm>
              <a:off x="6045458" y="3612522"/>
              <a:ext cx="5337169" cy="2480774"/>
            </a:xfrm>
            <a:prstGeom prst="rect">
              <a:avLst/>
            </a:prstGeom>
            <a:solidFill>
              <a:srgbClr val="8FAAD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Rectangle 4"/>
            <p:cNvSpPr/>
            <p:nvPr/>
          </p:nvSpPr>
          <p:spPr>
            <a:xfrm>
              <a:off x="6198052" y="4123270"/>
              <a:ext cx="5184575" cy="1210861"/>
            </a:xfrm>
            <a:prstGeom prst="rect">
              <a:avLst/>
            </a:prstGeom>
          </p:spPr>
          <p:txBody>
            <a:bodyPr wrap="square">
              <a:spAutoFit/>
            </a:bodyPr>
            <a:lstStyle/>
            <a:p>
              <a:pPr algn="ctr"/>
              <a:r>
                <a:rPr lang="tr-TR" sz="2800" b="1" dirty="0" smtClean="0">
                  <a:solidFill>
                    <a:schemeClr val="bg1"/>
                  </a:solidFill>
                </a:rPr>
                <a:t>Nida Tüfekçi Güzel </a:t>
              </a:r>
              <a:r>
                <a:rPr lang="tr-TR" sz="2800" b="1" dirty="0">
                  <a:solidFill>
                    <a:schemeClr val="bg1"/>
                  </a:solidFill>
                </a:rPr>
                <a:t>Sanatlar Lisesi </a:t>
              </a:r>
              <a:endParaRPr lang="tr-TR" sz="2800" b="1" dirty="0" smtClean="0">
                <a:solidFill>
                  <a:schemeClr val="bg1"/>
                </a:solidFill>
              </a:endParaRPr>
            </a:p>
            <a:p>
              <a:pPr algn="ctr"/>
              <a:endParaRPr lang="tr-TR" sz="2800" b="1" dirty="0">
                <a:solidFill>
                  <a:schemeClr val="bg1"/>
                </a:solidFill>
              </a:endParaRPr>
            </a:p>
            <a:p>
              <a:pPr algn="ctr"/>
              <a:r>
                <a:rPr lang="tr-TR" sz="2800" b="1" dirty="0" smtClean="0">
                  <a:solidFill>
                    <a:schemeClr val="bg1"/>
                  </a:solidFill>
                </a:rPr>
                <a:t>Yozgat Spor </a:t>
              </a:r>
              <a:r>
                <a:rPr lang="tr-TR" sz="2800" b="1" dirty="0">
                  <a:solidFill>
                    <a:schemeClr val="bg1"/>
                  </a:solidFill>
                </a:rPr>
                <a:t>Lisesi</a:t>
              </a:r>
              <a:endParaRPr lang="en-US" sz="2800" b="1" dirty="0">
                <a:solidFill>
                  <a:schemeClr val="bg1"/>
                </a:solidFill>
              </a:endParaRPr>
            </a:p>
          </p:txBody>
        </p:sp>
      </p:grpSp>
      <p:sp>
        <p:nvSpPr>
          <p:cNvPr id="22" name="Metin kutusu 13"/>
          <p:cNvSpPr txBox="1"/>
          <p:nvPr/>
        </p:nvSpPr>
        <p:spPr>
          <a:xfrm>
            <a:off x="7423936" y="0"/>
            <a:ext cx="2644839" cy="1384995"/>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MESLEKİ EĞİTİM MERKEZLERİ</a:t>
            </a:r>
            <a:endParaRPr lang="tr-T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Metin kutusu 13"/>
          <p:cNvSpPr txBox="1"/>
          <p:nvPr/>
        </p:nvSpPr>
        <p:spPr>
          <a:xfrm>
            <a:off x="10068775" y="33469"/>
            <a:ext cx="2123225" cy="1661993"/>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Açıköğretim</a:t>
            </a:r>
            <a:r>
              <a:rPr lang="tr-T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Lisesi</a:t>
            </a:r>
          </a:p>
          <a:p>
            <a:pPr algn="ctr"/>
            <a:endParaRPr lang="tr-T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4" name="Grup 15"/>
          <p:cNvGrpSpPr/>
          <p:nvPr/>
        </p:nvGrpSpPr>
        <p:grpSpPr>
          <a:xfrm>
            <a:off x="9912207" y="1298044"/>
            <a:ext cx="2328828" cy="5559955"/>
            <a:chOff x="6307217" y="3597387"/>
            <a:chExt cx="5184576" cy="2514263"/>
          </a:xfrm>
        </p:grpSpPr>
        <p:sp>
          <p:nvSpPr>
            <p:cNvPr id="25" name="Rectangle 8"/>
            <p:cNvSpPr/>
            <p:nvPr/>
          </p:nvSpPr>
          <p:spPr>
            <a:xfrm>
              <a:off x="6655778" y="3597387"/>
              <a:ext cx="4775351" cy="2514263"/>
            </a:xfrm>
            <a:prstGeom prst="rect">
              <a:avLst/>
            </a:prstGeom>
            <a:solidFill>
              <a:srgbClr val="8FAAD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26" name="Rectangle 4"/>
            <p:cNvSpPr/>
            <p:nvPr/>
          </p:nvSpPr>
          <p:spPr>
            <a:xfrm>
              <a:off x="6307217" y="3945645"/>
              <a:ext cx="5184576" cy="1614481"/>
            </a:xfrm>
            <a:prstGeom prst="rect">
              <a:avLst/>
            </a:prstGeom>
          </p:spPr>
          <p:txBody>
            <a:bodyPr wrap="square">
              <a:spAutoFit/>
            </a:bodyPr>
            <a:lstStyle/>
            <a:p>
              <a:pPr algn="ctr"/>
              <a:endParaRPr lang="tr-TR" sz="2800" b="1" dirty="0" smtClean="0">
                <a:solidFill>
                  <a:schemeClr val="bg1"/>
                </a:solidFill>
              </a:endParaRPr>
            </a:p>
            <a:p>
              <a:pPr algn="ctr"/>
              <a:r>
                <a:rPr lang="tr-TR" sz="2800" b="1" dirty="0" smtClean="0">
                  <a:solidFill>
                    <a:schemeClr val="bg1"/>
                  </a:solidFill>
                </a:rPr>
                <a:t>Devam zorunluluğu yok</a:t>
              </a:r>
            </a:p>
            <a:p>
              <a:pPr algn="ctr"/>
              <a:endParaRPr lang="tr-TR" sz="2800" b="1" dirty="0" smtClean="0">
                <a:solidFill>
                  <a:schemeClr val="bg1"/>
                </a:solidFill>
              </a:endParaRPr>
            </a:p>
            <a:p>
              <a:pPr algn="ctr"/>
              <a:r>
                <a:rPr lang="tr-TR" sz="2800" b="1" dirty="0" smtClean="0">
                  <a:solidFill>
                    <a:schemeClr val="bg1"/>
                  </a:solidFill>
                </a:rPr>
                <a:t>   </a:t>
              </a:r>
              <a:r>
                <a:rPr lang="tr-TR" sz="2900" b="1" dirty="0" smtClean="0">
                  <a:solidFill>
                    <a:schemeClr val="bg1"/>
                  </a:solidFill>
                </a:rPr>
                <a:t>Yaş </a:t>
              </a:r>
              <a:r>
                <a:rPr lang="tr-TR" sz="2900" b="1" dirty="0">
                  <a:solidFill>
                    <a:schemeClr val="bg1"/>
                  </a:solidFill>
                </a:rPr>
                <a:t>sınırı yok</a:t>
              </a:r>
            </a:p>
            <a:p>
              <a:pPr algn="ctr"/>
              <a:endParaRPr lang="en-US" sz="2800" b="1" dirty="0">
                <a:solidFill>
                  <a:schemeClr val="bg1"/>
                </a:solidFill>
              </a:endParaRPr>
            </a:p>
          </p:txBody>
        </p:sp>
      </p:grpSp>
      <p:sp>
        <p:nvSpPr>
          <p:cNvPr id="29" name="Rectangle 8"/>
          <p:cNvSpPr/>
          <p:nvPr/>
        </p:nvSpPr>
        <p:spPr>
          <a:xfrm>
            <a:off x="7404869" y="1367245"/>
            <a:ext cx="2644839" cy="5473006"/>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ectangle 4"/>
          <p:cNvSpPr/>
          <p:nvPr/>
        </p:nvSpPr>
        <p:spPr>
          <a:xfrm>
            <a:off x="7359076" y="2394026"/>
            <a:ext cx="2774557" cy="2554545"/>
          </a:xfrm>
          <a:prstGeom prst="rect">
            <a:avLst/>
          </a:prstGeom>
        </p:spPr>
        <p:txBody>
          <a:bodyPr wrap="square">
            <a:spAutoFit/>
          </a:bodyPr>
          <a:lstStyle/>
          <a:p>
            <a:pPr algn="ctr"/>
            <a:r>
              <a:rPr lang="tr-TR" sz="4000" b="1" dirty="0" smtClean="0">
                <a:solidFill>
                  <a:schemeClr val="bg1"/>
                </a:solidFill>
              </a:rPr>
              <a:t>Sorgun Mesleki Eğitim Merkezi</a:t>
            </a:r>
            <a:endParaRPr lang="en-US" sz="4000" b="1" dirty="0">
              <a:solidFill>
                <a:schemeClr val="bg1"/>
              </a:solidFill>
            </a:endParaRPr>
          </a:p>
        </p:txBody>
      </p:sp>
    </p:spTree>
    <p:extLst>
      <p:ext uri="{BB962C8B-B14F-4D97-AF65-F5344CB8AC3E}">
        <p14:creationId xmlns:p14="http://schemas.microsoft.com/office/powerpoint/2010/main" val="1550292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style.rotation</p:attrName>
                                        </p:attrNameLst>
                                      </p:cBhvr>
                                      <p:tavLst>
                                        <p:tav tm="0">
                                          <p:val>
                                            <p:fltVal val="90"/>
                                          </p:val>
                                        </p:tav>
                                        <p:tav tm="100000">
                                          <p:val>
                                            <p:fltVal val="0"/>
                                          </p:val>
                                        </p:tav>
                                      </p:tavLst>
                                    </p:anim>
                                    <p:animEffect transition="in" filter="fade">
                                      <p:cBhvr>
                                        <p:cTn id="25" dur="1000"/>
                                        <p:tgtEl>
                                          <p:spTgt spid="14"/>
                                        </p:tgtEl>
                                      </p:cBhvr>
                                    </p:animEffect>
                                  </p:childTnLst>
                                </p:cTn>
                              </p:par>
                            </p:childTnLst>
                          </p:cTn>
                        </p:par>
                        <p:par>
                          <p:cTn id="26" fill="hold">
                            <p:stCondLst>
                              <p:cond delay="1000"/>
                            </p:stCondLst>
                            <p:childTnLst>
                              <p:par>
                                <p:cTn id="27" presetID="31"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fltVal val="0"/>
                                          </p:val>
                                        </p:tav>
                                        <p:tav tm="100000">
                                          <p:val>
                                            <p:strVal val="#ppt_w"/>
                                          </p:val>
                                        </p:tav>
                                      </p:tavLst>
                                    </p:anim>
                                    <p:anim calcmode="lin" valueType="num">
                                      <p:cBhvr>
                                        <p:cTn id="45" dur="1000" fill="hold"/>
                                        <p:tgtEl>
                                          <p:spTgt spid="19"/>
                                        </p:tgtEl>
                                        <p:attrNameLst>
                                          <p:attrName>ppt_h</p:attrName>
                                        </p:attrNameLst>
                                      </p:cBhvr>
                                      <p:tavLst>
                                        <p:tav tm="0">
                                          <p:val>
                                            <p:fltVal val="0"/>
                                          </p:val>
                                        </p:tav>
                                        <p:tav tm="100000">
                                          <p:val>
                                            <p:strVal val="#ppt_h"/>
                                          </p:val>
                                        </p:tav>
                                      </p:tavLst>
                                    </p:anim>
                                    <p:anim calcmode="lin" valueType="num">
                                      <p:cBhvr>
                                        <p:cTn id="46" dur="1000" fill="hold"/>
                                        <p:tgtEl>
                                          <p:spTgt spid="19"/>
                                        </p:tgtEl>
                                        <p:attrNameLst>
                                          <p:attrName>style.rotation</p:attrName>
                                        </p:attrNameLst>
                                      </p:cBhvr>
                                      <p:tavLst>
                                        <p:tav tm="0">
                                          <p:val>
                                            <p:fltVal val="90"/>
                                          </p:val>
                                        </p:tav>
                                        <p:tav tm="100000">
                                          <p:val>
                                            <p:fltVal val="0"/>
                                          </p:val>
                                        </p:tav>
                                      </p:tavLst>
                                    </p:anim>
                                    <p:animEffect transition="in" filter="fade">
                                      <p:cBhvr>
                                        <p:cTn id="47" dur="1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fltVal val="0"/>
                                          </p:val>
                                        </p:tav>
                                        <p:tav tm="100000">
                                          <p:val>
                                            <p:strVal val="#ppt_w"/>
                                          </p:val>
                                        </p:tav>
                                      </p:tavLst>
                                    </p:anim>
                                    <p:anim calcmode="lin" valueType="num">
                                      <p:cBhvr>
                                        <p:cTn id="53" dur="1000" fill="hold"/>
                                        <p:tgtEl>
                                          <p:spTgt spid="22"/>
                                        </p:tgtEl>
                                        <p:attrNameLst>
                                          <p:attrName>ppt_h</p:attrName>
                                        </p:attrNameLst>
                                      </p:cBhvr>
                                      <p:tavLst>
                                        <p:tav tm="0">
                                          <p:val>
                                            <p:fltVal val="0"/>
                                          </p:val>
                                        </p:tav>
                                        <p:tav tm="100000">
                                          <p:val>
                                            <p:strVal val="#ppt_h"/>
                                          </p:val>
                                        </p:tav>
                                      </p:tavLst>
                                    </p:anim>
                                    <p:anim calcmode="lin" valueType="num">
                                      <p:cBhvr>
                                        <p:cTn id="54" dur="1000" fill="hold"/>
                                        <p:tgtEl>
                                          <p:spTgt spid="22"/>
                                        </p:tgtEl>
                                        <p:attrNameLst>
                                          <p:attrName>style.rotation</p:attrName>
                                        </p:attrNameLst>
                                      </p:cBhvr>
                                      <p:tavLst>
                                        <p:tav tm="0">
                                          <p:val>
                                            <p:fltVal val="90"/>
                                          </p:val>
                                        </p:tav>
                                        <p:tav tm="100000">
                                          <p:val>
                                            <p:fltVal val="0"/>
                                          </p:val>
                                        </p:tav>
                                      </p:tavLst>
                                    </p:anim>
                                    <p:animEffect transition="in" filter="fade">
                                      <p:cBhvr>
                                        <p:cTn id="55" dur="10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1000" fill="hold"/>
                                        <p:tgtEl>
                                          <p:spTgt spid="23"/>
                                        </p:tgtEl>
                                        <p:attrNameLst>
                                          <p:attrName>ppt_w</p:attrName>
                                        </p:attrNameLst>
                                      </p:cBhvr>
                                      <p:tavLst>
                                        <p:tav tm="0">
                                          <p:val>
                                            <p:fltVal val="0"/>
                                          </p:val>
                                        </p:tav>
                                        <p:tav tm="100000">
                                          <p:val>
                                            <p:strVal val="#ppt_w"/>
                                          </p:val>
                                        </p:tav>
                                      </p:tavLst>
                                    </p:anim>
                                    <p:anim calcmode="lin" valueType="num">
                                      <p:cBhvr>
                                        <p:cTn id="61" dur="1000" fill="hold"/>
                                        <p:tgtEl>
                                          <p:spTgt spid="23"/>
                                        </p:tgtEl>
                                        <p:attrNameLst>
                                          <p:attrName>ppt_h</p:attrName>
                                        </p:attrNameLst>
                                      </p:cBhvr>
                                      <p:tavLst>
                                        <p:tav tm="0">
                                          <p:val>
                                            <p:fltVal val="0"/>
                                          </p:val>
                                        </p:tav>
                                        <p:tav tm="100000">
                                          <p:val>
                                            <p:strVal val="#ppt_h"/>
                                          </p:val>
                                        </p:tav>
                                      </p:tavLst>
                                    </p:anim>
                                    <p:anim calcmode="lin" valueType="num">
                                      <p:cBhvr>
                                        <p:cTn id="62" dur="1000" fill="hold"/>
                                        <p:tgtEl>
                                          <p:spTgt spid="23"/>
                                        </p:tgtEl>
                                        <p:attrNameLst>
                                          <p:attrName>style.rotation</p:attrName>
                                        </p:attrNameLst>
                                      </p:cBhvr>
                                      <p:tavLst>
                                        <p:tav tm="0">
                                          <p:val>
                                            <p:fltVal val="90"/>
                                          </p:val>
                                        </p:tav>
                                        <p:tav tm="100000">
                                          <p:val>
                                            <p:fltVal val="0"/>
                                          </p:val>
                                        </p:tav>
                                      </p:tavLst>
                                    </p:anim>
                                    <p:animEffect transition="in" filter="fade">
                                      <p:cBhvr>
                                        <p:cTn id="63" dur="1000"/>
                                        <p:tgtEl>
                                          <p:spTgt spid="23"/>
                                        </p:tgtEl>
                                      </p:cBhvr>
                                    </p:animEffect>
                                  </p:childTnLst>
                                </p:cTn>
                              </p:par>
                            </p:childTnLst>
                          </p:cTn>
                        </p:par>
                        <p:par>
                          <p:cTn id="64" fill="hold">
                            <p:stCondLst>
                              <p:cond delay="1000"/>
                            </p:stCondLst>
                            <p:childTnLst>
                              <p:par>
                                <p:cTn id="65" presetID="31" presetClass="entr" presetSubtype="0"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1000" fill="hold"/>
                                        <p:tgtEl>
                                          <p:spTgt spid="24"/>
                                        </p:tgtEl>
                                        <p:attrNameLst>
                                          <p:attrName>ppt_w</p:attrName>
                                        </p:attrNameLst>
                                      </p:cBhvr>
                                      <p:tavLst>
                                        <p:tav tm="0">
                                          <p:val>
                                            <p:fltVal val="0"/>
                                          </p:val>
                                        </p:tav>
                                        <p:tav tm="100000">
                                          <p:val>
                                            <p:strVal val="#ppt_w"/>
                                          </p:val>
                                        </p:tav>
                                      </p:tavLst>
                                    </p:anim>
                                    <p:anim calcmode="lin" valueType="num">
                                      <p:cBhvr>
                                        <p:cTn id="68" dur="1000" fill="hold"/>
                                        <p:tgtEl>
                                          <p:spTgt spid="24"/>
                                        </p:tgtEl>
                                        <p:attrNameLst>
                                          <p:attrName>ppt_h</p:attrName>
                                        </p:attrNameLst>
                                      </p:cBhvr>
                                      <p:tavLst>
                                        <p:tav tm="0">
                                          <p:val>
                                            <p:fltVal val="0"/>
                                          </p:val>
                                        </p:tav>
                                        <p:tav tm="100000">
                                          <p:val>
                                            <p:strVal val="#ppt_h"/>
                                          </p:val>
                                        </p:tav>
                                      </p:tavLst>
                                    </p:anim>
                                    <p:anim calcmode="lin" valueType="num">
                                      <p:cBhvr>
                                        <p:cTn id="69" dur="1000" fill="hold"/>
                                        <p:tgtEl>
                                          <p:spTgt spid="24"/>
                                        </p:tgtEl>
                                        <p:attrNameLst>
                                          <p:attrName>style.rotation</p:attrName>
                                        </p:attrNameLst>
                                      </p:cBhvr>
                                      <p:tavLst>
                                        <p:tav tm="0">
                                          <p:val>
                                            <p:fltVal val="90"/>
                                          </p:val>
                                        </p:tav>
                                        <p:tav tm="100000">
                                          <p:val>
                                            <p:fltVal val="0"/>
                                          </p:val>
                                        </p:tav>
                                      </p:tavLst>
                                    </p:anim>
                                    <p:animEffect transition="in" filter="fade">
                                      <p:cBhvr>
                                        <p:cTn id="7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8"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B0D9A48-D115-4472-A459-B8CC3112AD70}"/>
              </a:ext>
            </a:extLst>
          </p:cNvPr>
          <p:cNvSpPr>
            <a:spLocks noGrp="1"/>
          </p:cNvSpPr>
          <p:nvPr>
            <p:ph type="title"/>
          </p:nvPr>
        </p:nvSpPr>
        <p:spPr>
          <a:xfrm>
            <a:off x="720080" y="404664"/>
            <a:ext cx="11471920" cy="5544616"/>
          </a:xfrm>
        </p:spPr>
        <p:txBody>
          <a:bodyPr/>
          <a:lstStyle/>
          <a:p>
            <a:pPr marL="571500" indent="-571500">
              <a:buFont typeface="Arial" panose="020B0604020202020204" pitchFamily="34" charset="0"/>
              <a:buChar char="•"/>
            </a:pPr>
            <a:r>
              <a:rPr lang="tr-TR" b="0" i="0" dirty="0">
                <a:solidFill>
                  <a:srgbClr val="202124"/>
                </a:solidFill>
                <a:effectLst/>
                <a:latin typeface="arial" panose="020B0604020202020204" pitchFamily="34" charset="0"/>
              </a:rPr>
              <a:t>Yerel yerleştirme tercih ekranında okullar renklere göre ayrılacak. </a:t>
            </a:r>
            <a:br>
              <a:rPr lang="tr-TR" b="0" i="0" dirty="0">
                <a:solidFill>
                  <a:srgbClr val="202124"/>
                </a:solidFill>
                <a:effectLst/>
                <a:latin typeface="arial" panose="020B0604020202020204" pitchFamily="34" charset="0"/>
              </a:rPr>
            </a:br>
            <a:r>
              <a:rPr lang="tr-TR" b="0" i="0" dirty="0">
                <a:solidFill>
                  <a:srgbClr val="202124"/>
                </a:solidFill>
                <a:effectLst/>
                <a:latin typeface="arial" panose="020B0604020202020204" pitchFamily="34" charset="0"/>
              </a:rPr>
              <a:t/>
            </a:r>
            <a:br>
              <a:rPr lang="tr-TR" b="0" i="0" dirty="0">
                <a:solidFill>
                  <a:srgbClr val="202124"/>
                </a:solidFill>
                <a:effectLst/>
                <a:latin typeface="arial" panose="020B0604020202020204" pitchFamily="34" charset="0"/>
              </a:rPr>
            </a:br>
            <a:r>
              <a:rPr lang="tr-TR" b="0" i="0" dirty="0">
                <a:solidFill>
                  <a:srgbClr val="202124"/>
                </a:solidFill>
                <a:effectLst/>
                <a:latin typeface="arial" panose="020B0604020202020204" pitchFamily="34" charset="0"/>
              </a:rPr>
              <a:t>Buna göre yeşil renk, öğrencinin kendi ikamet alanını ifade ederken, mavi renk ise </a:t>
            </a:r>
            <a:r>
              <a:rPr lang="tr-TR" b="1" i="0" dirty="0">
                <a:solidFill>
                  <a:srgbClr val="202124"/>
                </a:solidFill>
                <a:effectLst/>
                <a:latin typeface="arial" panose="020B0604020202020204" pitchFamily="34" charset="0"/>
              </a:rPr>
              <a:t>komşu kayıt</a:t>
            </a:r>
            <a:r>
              <a:rPr lang="tr-TR" b="0" i="0" dirty="0">
                <a:solidFill>
                  <a:srgbClr val="202124"/>
                </a:solidFill>
                <a:effectLst/>
                <a:latin typeface="arial" panose="020B0604020202020204" pitchFamily="34" charset="0"/>
              </a:rPr>
              <a:t> alanını belirtmektedir. </a:t>
            </a:r>
            <a:br>
              <a:rPr lang="tr-TR" b="0" i="0" dirty="0">
                <a:solidFill>
                  <a:srgbClr val="202124"/>
                </a:solidFill>
                <a:effectLst/>
                <a:latin typeface="arial" panose="020B0604020202020204" pitchFamily="34" charset="0"/>
              </a:rPr>
            </a:br>
            <a:r>
              <a:rPr lang="tr-TR" b="0" i="0" dirty="0">
                <a:solidFill>
                  <a:srgbClr val="202124"/>
                </a:solidFill>
                <a:effectLst/>
                <a:latin typeface="arial" panose="020B0604020202020204" pitchFamily="34" charset="0"/>
              </a:rPr>
              <a:t/>
            </a:r>
            <a:br>
              <a:rPr lang="tr-TR" b="0" i="0" dirty="0">
                <a:solidFill>
                  <a:srgbClr val="202124"/>
                </a:solidFill>
                <a:effectLst/>
                <a:latin typeface="arial" panose="020B0604020202020204" pitchFamily="34" charset="0"/>
              </a:rPr>
            </a:br>
            <a:r>
              <a:rPr lang="tr-TR" b="0" i="0" dirty="0">
                <a:solidFill>
                  <a:srgbClr val="202124"/>
                </a:solidFill>
                <a:effectLst/>
                <a:latin typeface="arial" panose="020B0604020202020204" pitchFamily="34" charset="0"/>
              </a:rPr>
              <a:t>“</a:t>
            </a:r>
            <a:r>
              <a:rPr lang="tr-TR" b="1" i="0" dirty="0">
                <a:solidFill>
                  <a:srgbClr val="202124"/>
                </a:solidFill>
                <a:effectLst/>
                <a:latin typeface="arial" panose="020B0604020202020204" pitchFamily="34" charset="0"/>
              </a:rPr>
              <a:t>Komşu Kayıt</a:t>
            </a:r>
            <a:r>
              <a:rPr lang="tr-TR" b="0" i="0" dirty="0">
                <a:solidFill>
                  <a:srgbClr val="202124"/>
                </a:solidFill>
                <a:effectLst/>
                <a:latin typeface="arial" panose="020B0604020202020204" pitchFamily="34" charset="0"/>
              </a:rPr>
              <a:t> Alanında” ibaresi öğrenci için ikamet adresine göre </a:t>
            </a:r>
            <a:r>
              <a:rPr lang="tr-TR" b="1" i="0" dirty="0">
                <a:solidFill>
                  <a:srgbClr val="202124"/>
                </a:solidFill>
                <a:effectLst/>
                <a:latin typeface="arial" panose="020B0604020202020204" pitchFamily="34" charset="0"/>
              </a:rPr>
              <a:t>Komşu Kayıt</a:t>
            </a:r>
            <a:r>
              <a:rPr lang="tr-TR" b="0" i="0" dirty="0">
                <a:solidFill>
                  <a:srgbClr val="202124"/>
                </a:solidFill>
                <a:effectLst/>
                <a:latin typeface="arial" panose="020B0604020202020204" pitchFamily="34" charset="0"/>
              </a:rPr>
              <a:t> Alanında yer alan okulları belirtir.</a:t>
            </a:r>
            <a:endParaRPr lang="tr-TR" dirty="0"/>
          </a:p>
        </p:txBody>
      </p:sp>
    </p:spTree>
    <p:extLst>
      <p:ext uri="{BB962C8B-B14F-4D97-AF65-F5344CB8AC3E}">
        <p14:creationId xmlns:p14="http://schemas.microsoft.com/office/powerpoint/2010/main" val="2243094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MERKEZİ YERLEŞTİRME NASIL OLACAK?</a:t>
            </a:r>
            <a:r>
              <a:rPr lang="en-US" dirty="0"/>
              <a:t/>
            </a:r>
            <a:br>
              <a:rPr lang="en-US" dirty="0"/>
            </a:br>
            <a:endParaRPr lang="vi-VN" dirty="0"/>
          </a:p>
        </p:txBody>
      </p:sp>
      <p:sp>
        <p:nvSpPr>
          <p:cNvPr id="8" name="Title 13"/>
          <p:cNvSpPr txBox="1">
            <a:spLocks/>
          </p:cNvSpPr>
          <p:nvPr/>
        </p:nvSpPr>
        <p:spPr>
          <a:xfrm>
            <a:off x="6093968" y="1383163"/>
            <a:ext cx="5762672" cy="4924425"/>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2800" b="1" dirty="0">
                <a:solidFill>
                  <a:schemeClr val="accent5">
                    <a:lumMod val="75000"/>
                  </a:schemeClr>
                </a:solidFill>
              </a:rPr>
              <a:t>1-Sınav Puanı,</a:t>
            </a:r>
          </a:p>
          <a:p>
            <a:r>
              <a:rPr lang="tr-TR" sz="2800" b="1" i="1" dirty="0">
                <a:solidFill>
                  <a:schemeClr val="accent5">
                    <a:lumMod val="75000"/>
                  </a:schemeClr>
                </a:solidFill>
                <a:latin typeface="+mj-lt"/>
                <a:ea typeface="Roboto Condensed" panose="02000000000000000000" pitchFamily="2" charset="0"/>
              </a:rPr>
              <a:t>2-Ortaöğretim Başarı Puanı,</a:t>
            </a:r>
          </a:p>
          <a:p>
            <a:r>
              <a:rPr lang="tr-TR" sz="2800" b="1" i="1" dirty="0">
                <a:solidFill>
                  <a:schemeClr val="accent5">
                    <a:lumMod val="75000"/>
                  </a:schemeClr>
                </a:solidFill>
                <a:latin typeface="+mj-lt"/>
                <a:ea typeface="Roboto Condensed" panose="02000000000000000000" pitchFamily="2" charset="0"/>
              </a:rPr>
              <a:t>3-</a:t>
            </a:r>
            <a:r>
              <a:rPr lang="tr-TR" sz="2800" b="1" i="1" dirty="0">
                <a:solidFill>
                  <a:schemeClr val="accent5">
                    <a:lumMod val="75000"/>
                  </a:schemeClr>
                </a:solidFill>
                <a:ea typeface="Roboto Condensed" panose="02000000000000000000" pitchFamily="2" charset="0"/>
              </a:rPr>
              <a:t>Yıl Sonu Başarı Puanı Üstünlüğü </a:t>
            </a:r>
            <a:r>
              <a:rPr lang="tr-TR" sz="2000" b="1" i="1" dirty="0">
                <a:solidFill>
                  <a:schemeClr val="bg2">
                    <a:lumMod val="25000"/>
                  </a:schemeClr>
                </a:solidFill>
                <a:ea typeface="Roboto Condensed" panose="02000000000000000000" pitchFamily="2" charset="0"/>
              </a:rPr>
              <a:t>(sırasıyla 8,7 ve 6. Sınıf)</a:t>
            </a:r>
            <a:endParaRPr lang="tr-TR" sz="2800" b="1" i="1" dirty="0">
              <a:solidFill>
                <a:schemeClr val="bg2">
                  <a:lumMod val="25000"/>
                </a:schemeClr>
              </a:solidFill>
              <a:ea typeface="Roboto Condensed" panose="02000000000000000000" pitchFamily="2" charset="0"/>
            </a:endParaRPr>
          </a:p>
          <a:p>
            <a:r>
              <a:rPr lang="tr-TR" sz="2800" b="1" i="1" dirty="0">
                <a:solidFill>
                  <a:schemeClr val="accent5">
                    <a:lumMod val="75000"/>
                  </a:schemeClr>
                </a:solidFill>
                <a:latin typeface="+mj-lt"/>
                <a:ea typeface="Roboto Condensed" panose="02000000000000000000" pitchFamily="2" charset="0"/>
              </a:rPr>
              <a:t>3-8. Sınıf Özürsüz Devamsızlık,</a:t>
            </a:r>
          </a:p>
          <a:p>
            <a:r>
              <a:rPr lang="tr-TR" sz="2800" b="1" i="1" dirty="0">
                <a:solidFill>
                  <a:schemeClr val="accent5">
                    <a:lumMod val="75000"/>
                  </a:schemeClr>
                </a:solidFill>
                <a:latin typeface="+mj-lt"/>
                <a:ea typeface="Roboto Condensed" panose="02000000000000000000" pitchFamily="2" charset="0"/>
              </a:rPr>
              <a:t>4-Tercih önceliği,</a:t>
            </a:r>
          </a:p>
          <a:p>
            <a:r>
              <a:rPr lang="tr-TR" sz="2800" b="1" i="1" dirty="0">
                <a:solidFill>
                  <a:schemeClr val="accent5">
                    <a:lumMod val="75000"/>
                  </a:schemeClr>
                </a:solidFill>
                <a:latin typeface="+mj-lt"/>
                <a:ea typeface="Roboto Condensed" panose="02000000000000000000" pitchFamily="2" charset="0"/>
              </a:rPr>
              <a:t>5-Öğrencinin Yaşı (küçük olana)</a:t>
            </a:r>
          </a:p>
          <a:p>
            <a:endParaRPr lang="tr-TR" sz="2800" b="1" i="1" dirty="0">
              <a:solidFill>
                <a:schemeClr val="accent5">
                  <a:lumMod val="75000"/>
                </a:schemeClr>
              </a:solidFill>
              <a:latin typeface="+mj-lt"/>
              <a:ea typeface="Roboto Condensed" panose="02000000000000000000" pitchFamily="2" charset="0"/>
            </a:endParaRPr>
          </a:p>
          <a:p>
            <a:r>
              <a:rPr lang="tr-TR" sz="2000" b="1" i="1" dirty="0">
                <a:solidFill>
                  <a:schemeClr val="bg2">
                    <a:lumMod val="25000"/>
                  </a:schemeClr>
                </a:solidFill>
                <a:latin typeface="+mj-lt"/>
                <a:ea typeface="Roboto Condensed" panose="02000000000000000000" pitchFamily="2" charset="0"/>
              </a:rPr>
              <a:t>Öncelikle sınav puanına bakılacak eşitlik olması durumunda sırasıyla diğer kriterlere bakılacak.</a:t>
            </a:r>
          </a:p>
          <a:p>
            <a:endParaRPr lang="en-US" sz="2800" b="1" i="1" dirty="0">
              <a:solidFill>
                <a:schemeClr val="accent5">
                  <a:lumMod val="75000"/>
                </a:schemeClr>
              </a:solidFill>
              <a:latin typeface="+mj-lt"/>
              <a:ea typeface="Roboto Condensed" panose="02000000000000000000" pitchFamily="2" charset="0"/>
            </a:endParaRPr>
          </a:p>
        </p:txBody>
      </p:sp>
      <p:sp>
        <p:nvSpPr>
          <p:cNvPr id="3" name="Dikdörtgen 2"/>
          <p:cNvSpPr/>
          <p:nvPr/>
        </p:nvSpPr>
        <p:spPr>
          <a:xfrm>
            <a:off x="479376" y="1823850"/>
            <a:ext cx="4896544" cy="39761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Metin kutusu 3"/>
          <p:cNvSpPr txBox="1"/>
          <p:nvPr/>
        </p:nvSpPr>
        <p:spPr>
          <a:xfrm>
            <a:off x="479376" y="2258055"/>
            <a:ext cx="4896544" cy="3108543"/>
          </a:xfrm>
          <a:prstGeom prst="rect">
            <a:avLst/>
          </a:prstGeom>
          <a:noFill/>
        </p:spPr>
        <p:txBody>
          <a:bodyPr wrap="square" rtlCol="0">
            <a:spAutoFit/>
          </a:bodyPr>
          <a:lstStyle/>
          <a:p>
            <a:pPr algn="ctr"/>
            <a:r>
              <a:rPr lang="tr-TR" sz="8000" dirty="0">
                <a:ln w="18415" cmpd="sng">
                  <a:solidFill>
                    <a:srgbClr val="FFFFFF"/>
                  </a:solidFill>
                  <a:prstDash val="solid"/>
                </a:ln>
                <a:solidFill>
                  <a:srgbClr val="FFFFFF"/>
                </a:solidFill>
                <a:effectLst>
                  <a:outerShdw blurRad="63500" dir="3600000" algn="tl" rotWithShape="0">
                    <a:srgbClr val="000000">
                      <a:alpha val="70000"/>
                    </a:srgbClr>
                  </a:outerShdw>
                </a:effectLst>
              </a:rPr>
              <a:t>MERKEZİ</a:t>
            </a:r>
            <a:r>
              <a:rPr lang="tr-TR" sz="4400" dirty="0">
                <a:ln w="18415" cmpd="sng">
                  <a:solidFill>
                    <a:srgbClr val="FFFFFF"/>
                  </a:solidFill>
                  <a:prstDash val="solid"/>
                </a:ln>
                <a:solidFill>
                  <a:srgbClr val="FFFFFF"/>
                </a:solidFill>
                <a:effectLst>
                  <a:outerShdw blurRad="63500" dir="3600000" algn="tl" rotWithShape="0">
                    <a:srgbClr val="000000">
                      <a:alpha val="70000"/>
                    </a:srgbClr>
                  </a:outerShdw>
                </a:effectLst>
              </a:rPr>
              <a:t> YERLEŞTİRMEDE </a:t>
            </a:r>
          </a:p>
          <a:p>
            <a:pPr algn="ctr"/>
            <a:r>
              <a:rPr lang="tr-TR" sz="7200" dirty="0">
                <a:ln w="18415" cmpd="sng">
                  <a:solidFill>
                    <a:srgbClr val="FFFFFF"/>
                  </a:solidFill>
                  <a:prstDash val="solid"/>
                </a:ln>
                <a:solidFill>
                  <a:srgbClr val="FFFFFF"/>
                </a:solidFill>
                <a:effectLst>
                  <a:outerShdw blurRad="63500" dir="3600000" algn="tl" rotWithShape="0">
                    <a:srgbClr val="000000">
                      <a:alpha val="70000"/>
                    </a:srgbClr>
                  </a:outerShdw>
                </a:effectLst>
              </a:rPr>
              <a:t>KRİTERLER</a:t>
            </a:r>
          </a:p>
        </p:txBody>
      </p:sp>
    </p:spTree>
    <p:extLst>
      <p:ext uri="{BB962C8B-B14F-4D97-AF65-F5344CB8AC3E}">
        <p14:creationId xmlns:p14="http://schemas.microsoft.com/office/powerpoint/2010/main" val="30804780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772816"/>
            <a:ext cx="4896544" cy="460851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BELİRLİ OKULLARDA YIĞILMA OLURSA!</a:t>
            </a:r>
            <a:r>
              <a:rPr lang="en-US" dirty="0"/>
              <a:t/>
            </a:r>
            <a:br>
              <a:rPr lang="en-US" dirty="0"/>
            </a:br>
            <a:endParaRPr lang="vi-VN" dirty="0"/>
          </a:p>
        </p:txBody>
      </p:sp>
      <p:sp>
        <p:nvSpPr>
          <p:cNvPr id="5" name="Title 13"/>
          <p:cNvSpPr txBox="1">
            <a:spLocks/>
          </p:cNvSpPr>
          <p:nvPr/>
        </p:nvSpPr>
        <p:spPr>
          <a:xfrm>
            <a:off x="5447928" y="2431340"/>
            <a:ext cx="6264696" cy="2708434"/>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tr-TR" sz="2800" b="1" i="1" dirty="0">
                <a:solidFill>
                  <a:schemeClr val="accent5">
                    <a:lumMod val="75000"/>
                  </a:schemeClr>
                </a:solidFill>
                <a:latin typeface="+mj-lt"/>
                <a:ea typeface="Roboto Condensed" panose="02000000000000000000" pitchFamily="2" charset="0"/>
              </a:rPr>
              <a:t>1-Öğrencinin İkamet Adresi,</a:t>
            </a:r>
          </a:p>
          <a:p>
            <a:r>
              <a:rPr lang="tr-TR" sz="2800" b="1" i="1" dirty="0">
                <a:solidFill>
                  <a:schemeClr val="accent5">
                    <a:lumMod val="75000"/>
                  </a:schemeClr>
                </a:solidFill>
                <a:latin typeface="+mj-lt"/>
                <a:ea typeface="Roboto Condensed" panose="02000000000000000000" pitchFamily="2" charset="0"/>
              </a:rPr>
              <a:t>2-Ortaöğretim Başarı Puanı,</a:t>
            </a:r>
          </a:p>
          <a:p>
            <a:r>
              <a:rPr lang="tr-TR" sz="2800" b="1" i="1" dirty="0">
                <a:solidFill>
                  <a:schemeClr val="accent5">
                    <a:lumMod val="75000"/>
                  </a:schemeClr>
                </a:solidFill>
                <a:latin typeface="+mj-lt"/>
                <a:ea typeface="Roboto Condensed" panose="02000000000000000000" pitchFamily="2" charset="0"/>
              </a:rPr>
              <a:t>3-8. Sınıf Özürsüz Devamsızlık,</a:t>
            </a:r>
          </a:p>
          <a:p>
            <a:r>
              <a:rPr lang="tr-TR" sz="2800" b="1" i="1" dirty="0">
                <a:solidFill>
                  <a:schemeClr val="accent5">
                    <a:lumMod val="75000"/>
                  </a:schemeClr>
                </a:solidFill>
                <a:latin typeface="+mj-lt"/>
                <a:ea typeface="Roboto Condensed" panose="02000000000000000000" pitchFamily="2" charset="0"/>
              </a:rPr>
              <a:t>4-Yıl Sonu Başarı Puanı Üstünlüğü (Sırasıyla 8,7 ve 6. sınıf)</a:t>
            </a:r>
          </a:p>
          <a:p>
            <a:endParaRPr lang="tr-TR" sz="28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58508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5544616" cy="48965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ÖZEL LİSELERE YERLEŞTİRME NASIL OLACAK?</a:t>
            </a:r>
            <a:r>
              <a:rPr lang="en-US" dirty="0"/>
              <a:t/>
            </a:r>
            <a:br>
              <a:rPr lang="en-US" dirty="0"/>
            </a:br>
            <a:endParaRPr lang="vi-VN" dirty="0"/>
          </a:p>
        </p:txBody>
      </p:sp>
      <p:sp>
        <p:nvSpPr>
          <p:cNvPr id="5" name="Title 13"/>
          <p:cNvSpPr txBox="1">
            <a:spLocks/>
          </p:cNvSpPr>
          <p:nvPr/>
        </p:nvSpPr>
        <p:spPr>
          <a:xfrm>
            <a:off x="5807968" y="1785010"/>
            <a:ext cx="6048672" cy="4001095"/>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r>
              <a:rPr lang="tr-TR" sz="3600" b="1" i="1" dirty="0">
                <a:solidFill>
                  <a:schemeClr val="accent5">
                    <a:lumMod val="75000"/>
                  </a:schemeClr>
                </a:solidFill>
                <a:latin typeface="+mj-lt"/>
                <a:ea typeface="Roboto Condensed" panose="02000000000000000000" pitchFamily="2" charset="0"/>
              </a:rPr>
              <a:t>Özel okullar isterlerse kendi sınavlarını yapabilecek.</a:t>
            </a:r>
          </a:p>
          <a:p>
            <a:pPr algn="just"/>
            <a:endParaRPr lang="tr-TR" sz="3600" b="1" i="1" dirty="0">
              <a:solidFill>
                <a:schemeClr val="accent5">
                  <a:lumMod val="75000"/>
                </a:schemeClr>
              </a:solidFill>
              <a:latin typeface="+mj-lt"/>
              <a:ea typeface="Roboto Condensed" panose="02000000000000000000" pitchFamily="2" charset="0"/>
            </a:endParaRPr>
          </a:p>
          <a:p>
            <a:pPr algn="just"/>
            <a:r>
              <a:rPr lang="tr-TR" sz="3600" b="1" i="1" dirty="0">
                <a:solidFill>
                  <a:schemeClr val="accent5">
                    <a:lumMod val="75000"/>
                  </a:schemeClr>
                </a:solidFill>
                <a:latin typeface="+mj-lt"/>
                <a:ea typeface="Roboto Condensed" panose="02000000000000000000" pitchFamily="2" charset="0"/>
              </a:rPr>
              <a:t>İsteyen özel okullar merkezi sınava göre öğrenci alabilecek.</a:t>
            </a:r>
            <a:endParaRPr lang="en-US" sz="36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24474139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ikdörtgen 45"/>
          <p:cNvSpPr/>
          <p:nvPr/>
        </p:nvSpPr>
        <p:spPr>
          <a:xfrm>
            <a:off x="263352" y="1484784"/>
            <a:ext cx="5544616" cy="4896544"/>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GÜZEL SANATLAR VE SPOR LİSELERİNE YERLEŞTİRME NASIL OLACAK?</a:t>
            </a:r>
            <a:r>
              <a:rPr lang="en-US" sz="2800" dirty="0"/>
              <a:t/>
            </a:r>
            <a:br>
              <a:rPr lang="en-US" sz="2800" dirty="0"/>
            </a:br>
            <a:endParaRPr lang="vi-VN" sz="2800" dirty="0"/>
          </a:p>
        </p:txBody>
      </p:sp>
      <p:sp>
        <p:nvSpPr>
          <p:cNvPr id="5" name="Title 13"/>
          <p:cNvSpPr txBox="1">
            <a:spLocks/>
          </p:cNvSpPr>
          <p:nvPr/>
        </p:nvSpPr>
        <p:spPr>
          <a:xfrm>
            <a:off x="5807968" y="2000460"/>
            <a:ext cx="6048672" cy="3570208"/>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r>
              <a:rPr lang="tr-TR" sz="2800" b="1" i="1" dirty="0">
                <a:solidFill>
                  <a:schemeClr val="accent5">
                    <a:lumMod val="75000"/>
                  </a:schemeClr>
                </a:solidFill>
                <a:latin typeface="+mj-lt"/>
                <a:ea typeface="Roboto Condensed" panose="02000000000000000000" pitchFamily="2" charset="0"/>
              </a:rPr>
              <a:t>Güzel sanatlar ve spor liselerine başvuru ve yerleştirme işlemleri Haziran-Temmuz aylarında yapılacak.</a:t>
            </a:r>
          </a:p>
          <a:p>
            <a:pPr algn="just"/>
            <a:endParaRPr lang="tr-TR" sz="2800" b="1" i="1" dirty="0">
              <a:solidFill>
                <a:schemeClr val="accent5">
                  <a:lumMod val="75000"/>
                </a:schemeClr>
              </a:solidFill>
              <a:latin typeface="+mj-lt"/>
              <a:ea typeface="Roboto Condensed" panose="02000000000000000000" pitchFamily="2" charset="0"/>
            </a:endParaRPr>
          </a:p>
          <a:p>
            <a:pPr algn="just"/>
            <a:r>
              <a:rPr lang="tr-TR" sz="2800" b="1" i="1" dirty="0">
                <a:solidFill>
                  <a:schemeClr val="accent5">
                    <a:lumMod val="75000"/>
                  </a:schemeClr>
                </a:solidFill>
                <a:latin typeface="+mj-lt"/>
                <a:ea typeface="Roboto Condensed" panose="02000000000000000000" pitchFamily="2" charset="0"/>
              </a:rPr>
              <a:t>Öğrencilerin </a:t>
            </a:r>
            <a:r>
              <a:rPr lang="tr-TR" sz="2800" b="1" i="1" dirty="0">
                <a:solidFill>
                  <a:schemeClr val="accent3"/>
                </a:solidFill>
                <a:latin typeface="+mj-lt"/>
                <a:ea typeface="Roboto Condensed" panose="02000000000000000000" pitchFamily="2" charset="0"/>
              </a:rPr>
              <a:t>Yetenek Sınavı </a:t>
            </a:r>
            <a:r>
              <a:rPr lang="tr-TR" sz="2400" b="1" i="1" dirty="0">
                <a:solidFill>
                  <a:schemeClr val="accent3"/>
                </a:solidFill>
                <a:latin typeface="+mj-lt"/>
                <a:ea typeface="Roboto Condensed" panose="02000000000000000000" pitchFamily="2" charset="0"/>
              </a:rPr>
              <a:t>(</a:t>
            </a:r>
            <a:r>
              <a:rPr lang="tr-TR" sz="2400" b="1" i="1" dirty="0">
                <a:solidFill>
                  <a:schemeClr val="accent3"/>
                </a:solidFill>
                <a:ea typeface="Roboto Condensed" panose="02000000000000000000" pitchFamily="2" charset="0"/>
              </a:rPr>
              <a:t>%70)</a:t>
            </a:r>
            <a:r>
              <a:rPr lang="tr-TR" sz="2400" b="1" i="1" dirty="0">
                <a:solidFill>
                  <a:schemeClr val="accent3"/>
                </a:solidFill>
                <a:latin typeface="+mj-lt"/>
                <a:ea typeface="Roboto Condensed" panose="02000000000000000000" pitchFamily="2" charset="0"/>
              </a:rPr>
              <a:t> </a:t>
            </a:r>
            <a:r>
              <a:rPr lang="tr-TR" sz="2800" b="1" i="1" dirty="0">
                <a:solidFill>
                  <a:schemeClr val="accent5">
                    <a:lumMod val="75000"/>
                  </a:schemeClr>
                </a:solidFill>
                <a:latin typeface="+mj-lt"/>
                <a:ea typeface="Roboto Condensed" panose="02000000000000000000" pitchFamily="2" charset="0"/>
              </a:rPr>
              <a:t>ve </a:t>
            </a:r>
            <a:r>
              <a:rPr lang="tr-TR" sz="2800" b="1" i="1" dirty="0">
                <a:solidFill>
                  <a:schemeClr val="accent3"/>
                </a:solidFill>
                <a:latin typeface="+mj-lt"/>
                <a:ea typeface="Roboto Condensed" panose="02000000000000000000" pitchFamily="2" charset="0"/>
              </a:rPr>
              <a:t>OBP </a:t>
            </a:r>
            <a:r>
              <a:rPr lang="tr-TR" sz="2400" b="1" i="1" dirty="0">
                <a:solidFill>
                  <a:schemeClr val="accent3"/>
                </a:solidFill>
                <a:latin typeface="+mj-lt"/>
                <a:ea typeface="Roboto Condensed" panose="02000000000000000000" pitchFamily="2" charset="0"/>
              </a:rPr>
              <a:t>(</a:t>
            </a:r>
            <a:r>
              <a:rPr lang="tr-TR" sz="2400" b="1" i="1" dirty="0">
                <a:solidFill>
                  <a:schemeClr val="accent3"/>
                </a:solidFill>
                <a:ea typeface="Roboto Condensed" panose="02000000000000000000" pitchFamily="2" charset="0"/>
              </a:rPr>
              <a:t>Öğretim Başarı Puanı %30) </a:t>
            </a:r>
            <a:r>
              <a:rPr lang="tr-TR" sz="2800" b="1" i="1" dirty="0">
                <a:solidFill>
                  <a:schemeClr val="accent5">
                    <a:lumMod val="75000"/>
                  </a:schemeClr>
                </a:solidFill>
                <a:latin typeface="+mj-lt"/>
                <a:ea typeface="Roboto Condensed" panose="02000000000000000000" pitchFamily="2" charset="0"/>
              </a:rPr>
              <a:t>kriterlerine yerleştirme yapılacak.</a:t>
            </a:r>
            <a:endParaRPr lang="en-US" sz="2800" b="1" i="1" dirty="0">
              <a:solidFill>
                <a:schemeClr val="accent5">
                  <a:lumMod val="75000"/>
                </a:schemeClr>
              </a:solidFill>
              <a:latin typeface="+mj-lt"/>
              <a:ea typeface="Roboto Condensed" panose="02000000000000000000" pitchFamily="2" charset="0"/>
            </a:endParaRPr>
          </a:p>
        </p:txBody>
      </p:sp>
    </p:spTree>
    <p:extLst>
      <p:ext uri="{BB962C8B-B14F-4D97-AF65-F5344CB8AC3E}">
        <p14:creationId xmlns:p14="http://schemas.microsoft.com/office/powerpoint/2010/main" val="1620195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602496" y="2851804"/>
            <a:ext cx="11449272" cy="1145995"/>
          </a:xfrm>
          <a:prstGeom prst="roundRect">
            <a:avLst>
              <a:gd name="adj" fmla="val 110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Rounded Rectangle 45"/>
          <p:cNvSpPr/>
          <p:nvPr/>
        </p:nvSpPr>
        <p:spPr>
          <a:xfrm>
            <a:off x="1055440" y="1509385"/>
            <a:ext cx="9001707" cy="1249878"/>
          </a:xfrm>
          <a:prstGeom prst="roundRect">
            <a:avLst>
              <a:gd name="adj" fmla="val 110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76672"/>
            <a:ext cx="12192000" cy="792088"/>
          </a:xfrm>
        </p:spPr>
        <p:style>
          <a:lnRef idx="1">
            <a:schemeClr val="accent5"/>
          </a:lnRef>
          <a:fillRef idx="3">
            <a:schemeClr val="accent5"/>
          </a:fillRef>
          <a:effectRef idx="2">
            <a:schemeClr val="accent5"/>
          </a:effectRef>
          <a:fontRef idx="minor">
            <a:schemeClr val="lt1"/>
          </a:fontRef>
        </p:style>
        <p:txBody>
          <a:bodyPr/>
          <a:lstStyle/>
          <a:p>
            <a:pPr algn="ctr"/>
            <a:r>
              <a:rPr lang="tr-TR" b="1" dirty="0">
                <a:ln w="18415" cmpd="sng">
                  <a:solidFill>
                    <a:srgbClr val="FFFFFF"/>
                  </a:solidFill>
                  <a:prstDash val="solid"/>
                </a:ln>
                <a:solidFill>
                  <a:srgbClr val="FFFFFF"/>
                </a:solidFill>
                <a:effectLst>
                  <a:outerShdw blurRad="63500" dir="3600000" algn="tl" rotWithShape="0">
                    <a:srgbClr val="000000">
                      <a:alpha val="70000"/>
                    </a:srgbClr>
                  </a:outerShdw>
                </a:effectLst>
              </a:rPr>
              <a:t>LİSELERE GEÇİŞ SİSTEMİ...</a:t>
            </a:r>
            <a:endParaRPr lang="vi-VN"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595146" y="1601926"/>
            <a:ext cx="9001707" cy="954107"/>
          </a:xfrm>
          <a:prstGeom prst="rect">
            <a:avLst/>
          </a:prstGeom>
          <a:noFill/>
        </p:spPr>
        <p:txBody>
          <a:bodyPr wrap="square" rtlCol="0">
            <a:spAutoFit/>
          </a:bodyPr>
          <a:lstStyle/>
          <a:p>
            <a:pPr algn="ctr"/>
            <a:r>
              <a:rPr lang="tr-TR" sz="2800" b="1" dirty="0">
                <a:solidFill>
                  <a:schemeClr val="bg1"/>
                </a:solidFill>
                <a:latin typeface="+mj-lt"/>
              </a:rPr>
              <a:t>Kubilay ÖZTÜRK</a:t>
            </a:r>
          </a:p>
          <a:p>
            <a:pPr algn="ctr"/>
            <a:r>
              <a:rPr lang="tr-TR" sz="2800" b="1" dirty="0">
                <a:solidFill>
                  <a:schemeClr val="bg1"/>
                </a:solidFill>
                <a:latin typeface="+mj-lt"/>
              </a:rPr>
              <a:t>Psikolojik Danışman</a:t>
            </a:r>
            <a:endParaRPr lang="en-US" sz="2800" b="1" dirty="0">
              <a:solidFill>
                <a:schemeClr val="bg1"/>
              </a:solidFill>
              <a:latin typeface="+mj-lt"/>
            </a:endParaRPr>
          </a:p>
        </p:txBody>
      </p:sp>
      <p:sp>
        <p:nvSpPr>
          <p:cNvPr id="11" name="TextBox 10"/>
          <p:cNvSpPr txBox="1"/>
          <p:nvPr/>
        </p:nvSpPr>
        <p:spPr>
          <a:xfrm>
            <a:off x="911423" y="3083379"/>
            <a:ext cx="10678081" cy="584775"/>
          </a:xfrm>
          <a:prstGeom prst="rect">
            <a:avLst/>
          </a:prstGeom>
          <a:noFill/>
        </p:spPr>
        <p:txBody>
          <a:bodyPr wrap="square" rtlCol="0">
            <a:spAutoFit/>
          </a:bodyPr>
          <a:lstStyle/>
          <a:p>
            <a:pPr algn="ctr"/>
            <a:r>
              <a:rPr lang="tr-TR" sz="3200" b="1" dirty="0">
                <a:solidFill>
                  <a:schemeClr val="bg1"/>
                </a:solidFill>
                <a:latin typeface="+mj-lt"/>
              </a:rPr>
              <a:t>TEŞEKKÜRLER...</a:t>
            </a:r>
            <a:endParaRPr lang="en-US" sz="3200" b="1" dirty="0">
              <a:solidFill>
                <a:schemeClr val="bg1"/>
              </a:solidFill>
              <a:latin typeface="+mj-lt"/>
            </a:endParaRPr>
          </a:p>
        </p:txBody>
      </p:sp>
      <p:pic>
        <p:nvPicPr>
          <p:cNvPr id="7" name="Resim 6">
            <a:extLst>
              <a:ext uri="{FF2B5EF4-FFF2-40B4-BE49-F238E27FC236}">
                <a16:creationId xmlns="" xmlns:a16="http://schemas.microsoft.com/office/drawing/2014/main" id="{E432708B-7903-49C9-AC22-D5D4C934CA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5628" y="4139077"/>
            <a:ext cx="2280741" cy="2251583"/>
          </a:xfrm>
          <a:prstGeom prst="rect">
            <a:avLst/>
          </a:prstGeom>
        </p:spPr>
      </p:pic>
    </p:spTree>
    <p:extLst>
      <p:ext uri="{BB962C8B-B14F-4D97-AF65-F5344CB8AC3E}">
        <p14:creationId xmlns:p14="http://schemas.microsoft.com/office/powerpoint/2010/main" val="41073403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800" decel="100000"/>
                                        <p:tgtEl>
                                          <p:spTgt spid="46"/>
                                        </p:tgtEl>
                                      </p:cBhvr>
                                    </p:animEffect>
                                    <p:anim calcmode="lin" valueType="num">
                                      <p:cBhvr>
                                        <p:cTn id="8" dur="800" decel="100000" fill="hold"/>
                                        <p:tgtEl>
                                          <p:spTgt spid="46"/>
                                        </p:tgtEl>
                                        <p:attrNameLst>
                                          <p:attrName>style.rotation</p:attrName>
                                        </p:attrNameLst>
                                      </p:cBhvr>
                                      <p:tavLst>
                                        <p:tav tm="0">
                                          <p:val>
                                            <p:fltVal val="-90"/>
                                          </p:val>
                                        </p:tav>
                                        <p:tav tm="100000">
                                          <p:val>
                                            <p:fltVal val="0"/>
                                          </p:val>
                                        </p:tav>
                                      </p:tavLst>
                                    </p:anim>
                                    <p:anim calcmode="lin" valueType="num">
                                      <p:cBhvr>
                                        <p:cTn id="9" dur="800" decel="100000" fill="hold"/>
                                        <p:tgtEl>
                                          <p:spTgt spid="46"/>
                                        </p:tgtEl>
                                        <p:attrNameLst>
                                          <p:attrName>ppt_x</p:attrName>
                                        </p:attrNameLst>
                                      </p:cBhvr>
                                      <p:tavLst>
                                        <p:tav tm="0">
                                          <p:val>
                                            <p:strVal val="#ppt_x+0.4"/>
                                          </p:val>
                                        </p:tav>
                                        <p:tav tm="100000">
                                          <p:val>
                                            <p:strVal val="#ppt_x-0.05"/>
                                          </p:val>
                                        </p:tav>
                                      </p:tavLst>
                                    </p:anim>
                                    <p:anim calcmode="lin" valueType="num">
                                      <p:cBhvr>
                                        <p:cTn id="10" dur="800" decel="100000" fill="hold"/>
                                        <p:tgtEl>
                                          <p:spTgt spid="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800" decel="100000"/>
                                        <p:tgtEl>
                                          <p:spTgt spid="31"/>
                                        </p:tgtEl>
                                      </p:cBhvr>
                                    </p:animEffect>
                                    <p:anim calcmode="lin" valueType="num">
                                      <p:cBhvr>
                                        <p:cTn id="17" dur="800" decel="100000" fill="hold"/>
                                        <p:tgtEl>
                                          <p:spTgt spid="31"/>
                                        </p:tgtEl>
                                        <p:attrNameLst>
                                          <p:attrName>style.rotation</p:attrName>
                                        </p:attrNameLst>
                                      </p:cBhvr>
                                      <p:tavLst>
                                        <p:tav tm="0">
                                          <p:val>
                                            <p:fltVal val="-90"/>
                                          </p:val>
                                        </p:tav>
                                        <p:tav tm="100000">
                                          <p:val>
                                            <p:fltVal val="0"/>
                                          </p:val>
                                        </p:tav>
                                      </p:tavLst>
                                    </p:anim>
                                    <p:anim calcmode="lin" valueType="num">
                                      <p:cBhvr>
                                        <p:cTn id="18" dur="800" decel="100000" fill="hold"/>
                                        <p:tgtEl>
                                          <p:spTgt spid="31"/>
                                        </p:tgtEl>
                                        <p:attrNameLst>
                                          <p:attrName>ppt_x</p:attrName>
                                        </p:attrNameLst>
                                      </p:cBhvr>
                                      <p:tavLst>
                                        <p:tav tm="0">
                                          <p:val>
                                            <p:strVal val="#ppt_x+0.4"/>
                                          </p:val>
                                        </p:tav>
                                        <p:tav tm="100000">
                                          <p:val>
                                            <p:strVal val="#ppt_x-0.05"/>
                                          </p:val>
                                        </p:tav>
                                      </p:tavLst>
                                    </p:anim>
                                    <p:anim calcmode="lin" valueType="num">
                                      <p:cBhvr>
                                        <p:cTn id="19" dur="800" decel="100000" fill="hold"/>
                                        <p:tgtEl>
                                          <p:spTgt spid="3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par>
                          <p:cTn id="29" fill="hold">
                            <p:stCondLst>
                              <p:cond delay="60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by="(-#ppt_w*2)" calcmode="lin" valueType="num">
                                      <p:cBhvr rctx="PPT">
                                        <p:cTn id="32" dur="500" autoRev="1" fill="hold">
                                          <p:stCondLst>
                                            <p:cond delay="0"/>
                                          </p:stCondLst>
                                        </p:cTn>
                                        <p:tgtEl>
                                          <p:spTgt spid="11"/>
                                        </p:tgtEl>
                                        <p:attrNameLst>
                                          <p:attrName>ppt_w</p:attrName>
                                        </p:attrNameLst>
                                      </p:cBhvr>
                                    </p:anim>
                                    <p:anim by="(#ppt_w*0.50)" calcmode="lin" valueType="num">
                                      <p:cBhvr>
                                        <p:cTn id="33" dur="500" decel="50000" autoRev="1" fill="hold">
                                          <p:stCondLst>
                                            <p:cond delay="0"/>
                                          </p:stCondLst>
                                        </p:cTn>
                                        <p:tgtEl>
                                          <p:spTgt spid="11"/>
                                        </p:tgtEl>
                                        <p:attrNameLst>
                                          <p:attrName>ppt_x</p:attrName>
                                        </p:attrNameLst>
                                      </p:cBhvr>
                                    </p:anim>
                                    <p:anim from="(-#ppt_h/2)" to="(#ppt_y)" calcmode="lin" valueType="num">
                                      <p:cBhvr>
                                        <p:cTn id="34" dur="1000" fill="hold">
                                          <p:stCondLst>
                                            <p:cond delay="0"/>
                                          </p:stCondLst>
                                        </p:cTn>
                                        <p:tgtEl>
                                          <p:spTgt spid="11"/>
                                        </p:tgtEl>
                                        <p:attrNameLst>
                                          <p:attrName>ppt_y</p:attrName>
                                        </p:attrNameLst>
                                      </p:cBhvr>
                                    </p:anim>
                                    <p:animRot by="21600000">
                                      <p:cBhvr>
                                        <p:cTn id="35"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6" grpId="0" animBg="1"/>
      <p:bldP spid="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0080" y="628578"/>
            <a:ext cx="9840416" cy="1648294"/>
          </a:xfrm>
        </p:spPr>
        <p:txBody>
          <a:bodyPr/>
          <a:lstStyle/>
          <a:p>
            <a:r>
              <a:rPr lang="tr-TR" dirty="0"/>
              <a:t>https://www.basarisiralamalari.com/yozgat-lise-taban-puanlari-2024-ve-yuzdelik-dilimleri-lgs-meb/</a:t>
            </a:r>
            <a:endParaRPr lang="tr-TR" dirty="0"/>
          </a:p>
        </p:txBody>
      </p:sp>
    </p:spTree>
    <p:extLst>
      <p:ext uri="{BB962C8B-B14F-4D97-AF65-F5344CB8AC3E}">
        <p14:creationId xmlns:p14="http://schemas.microsoft.com/office/powerpoint/2010/main" val="2825602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43472" y="2492896"/>
            <a:ext cx="3002814" cy="1891440"/>
            <a:chOff x="1591778" y="2603321"/>
            <a:chExt cx="3002814" cy="1891440"/>
          </a:xfrm>
        </p:grpSpPr>
        <p:sp>
          <p:nvSpPr>
            <p:cNvPr id="4" name="Freeform 3"/>
            <p:cNvSpPr/>
            <p:nvPr/>
          </p:nvSpPr>
          <p:spPr>
            <a:xfrm>
              <a:off x="2132729" y="2603321"/>
              <a:ext cx="246186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3">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89999" numCol="1" spcCol="1270" anchor="ctr" anchorCtr="0">
              <a:noAutofit/>
            </a:bodyPr>
            <a:lstStyle/>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endParaRPr lang="en-US" sz="2400" kern="1200"/>
            </a:p>
          </p:txBody>
        </p:sp>
        <p:sp>
          <p:nvSpPr>
            <p:cNvPr id="5" name="Freeform 4"/>
            <p:cNvSpPr/>
            <p:nvPr/>
          </p:nvSpPr>
          <p:spPr>
            <a:xfrm>
              <a:off x="1591778" y="3008089"/>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3">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r>
                <a:rPr lang="tr-TR" sz="3200" b="1" kern="1200" dirty="0">
                  <a:solidFill>
                    <a:schemeClr val="bg1"/>
                  </a:solidFill>
                </a:rPr>
                <a:t>1</a:t>
              </a:r>
              <a:endParaRPr lang="en-US" sz="3200" b="1" kern="1200" dirty="0">
                <a:solidFill>
                  <a:schemeClr val="bg1"/>
                </a:solidFill>
              </a:endParaRPr>
            </a:p>
          </p:txBody>
        </p:sp>
        <p:sp>
          <p:nvSpPr>
            <p:cNvPr id="7" name="Rectangle 6"/>
            <p:cNvSpPr/>
            <p:nvPr/>
          </p:nvSpPr>
          <p:spPr>
            <a:xfrm>
              <a:off x="2603741" y="3284101"/>
              <a:ext cx="1678729" cy="535531"/>
            </a:xfrm>
            <a:prstGeom prst="rect">
              <a:avLst/>
            </a:prstGeom>
          </p:spPr>
          <p:txBody>
            <a:bodyPr wrap="none">
              <a:spAutoFit/>
            </a:bodyPr>
            <a:lstStyle/>
            <a:p>
              <a:pPr>
                <a:lnSpc>
                  <a:spcPct val="120000"/>
                </a:lnSpc>
              </a:pPr>
              <a:r>
                <a:rPr lang="tr-TR" sz="2400" b="1" dirty="0">
                  <a:solidFill>
                    <a:schemeClr val="bg1"/>
                  </a:solidFill>
                  <a:latin typeface="+mj-lt"/>
                  <a:ea typeface="Roboto Light" panose="02000000000000000000" pitchFamily="2" charset="0"/>
                  <a:cs typeface="Oswald Regular"/>
                </a:rPr>
                <a:t>Fen liseleri</a:t>
              </a:r>
              <a:endParaRPr lang="en-US" sz="2400" b="1" dirty="0">
                <a:solidFill>
                  <a:schemeClr val="bg1"/>
                </a:solidFill>
                <a:latin typeface="+mj-lt"/>
                <a:ea typeface="Roboto Light" panose="02000000000000000000" pitchFamily="2" charset="0"/>
                <a:cs typeface="Oswald Regular"/>
              </a:endParaRPr>
            </a:p>
          </p:txBody>
        </p:sp>
        <p:sp>
          <p:nvSpPr>
            <p:cNvPr id="8" name="Rectangle 7"/>
            <p:cNvSpPr/>
            <p:nvPr/>
          </p:nvSpPr>
          <p:spPr>
            <a:xfrm>
              <a:off x="2673680" y="3373595"/>
              <a:ext cx="1557835" cy="307777"/>
            </a:xfrm>
            <a:prstGeom prst="rect">
              <a:avLst/>
            </a:prstGeom>
          </p:spPr>
          <p:txBody>
            <a:bodyPr wrap="square">
              <a:spAutoFit/>
            </a:bodyPr>
            <a:lstStyle/>
            <a:p>
              <a:endParaRPr lang="en-US" sz="1400" dirty="0">
                <a:solidFill>
                  <a:schemeClr val="tx1">
                    <a:lumMod val="65000"/>
                    <a:lumOff val="35000"/>
                  </a:schemeClr>
                </a:solidFill>
              </a:endParaRPr>
            </a:p>
          </p:txBody>
        </p:sp>
      </p:grpSp>
      <p:sp>
        <p:nvSpPr>
          <p:cNvPr id="21" name="Title 1"/>
          <p:cNvSpPr>
            <a:spLocks noGrp="1"/>
          </p:cNvSpPr>
          <p:nvPr>
            <p:ph type="title"/>
          </p:nvPr>
        </p:nvSpPr>
        <p:spPr>
          <a:xfrm>
            <a:off x="0" y="476672"/>
            <a:ext cx="12192000" cy="792088"/>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SINAVLA ÖĞRENCİ ALAN LİSELER HANGİLERİ?</a:t>
            </a: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4" name="Grup 23"/>
          <p:cNvGrpSpPr/>
          <p:nvPr/>
        </p:nvGrpSpPr>
        <p:grpSpPr>
          <a:xfrm>
            <a:off x="4438032" y="2492896"/>
            <a:ext cx="3060096" cy="1891440"/>
            <a:chOff x="4438032" y="2492896"/>
            <a:chExt cx="3060096" cy="1891440"/>
          </a:xfrm>
        </p:grpSpPr>
        <p:grpSp>
          <p:nvGrpSpPr>
            <p:cNvPr id="23" name="Grup 22"/>
            <p:cNvGrpSpPr/>
            <p:nvPr/>
          </p:nvGrpSpPr>
          <p:grpSpPr>
            <a:xfrm>
              <a:off x="4438032" y="2492896"/>
              <a:ext cx="3060096" cy="1891440"/>
              <a:chOff x="4438032" y="2492896"/>
              <a:chExt cx="3060096" cy="1891440"/>
            </a:xfrm>
          </p:grpSpPr>
          <p:sp>
            <p:nvSpPr>
              <p:cNvPr id="10" name="Freeform 9"/>
              <p:cNvSpPr/>
              <p:nvPr/>
            </p:nvSpPr>
            <p:spPr>
              <a:xfrm>
                <a:off x="5036265" y="2492896"/>
                <a:ext cx="246186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2">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89999"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p:txBody>
          </p:sp>
          <p:sp>
            <p:nvSpPr>
              <p:cNvPr id="11" name="Freeform 10"/>
              <p:cNvSpPr/>
              <p:nvPr/>
            </p:nvSpPr>
            <p:spPr>
              <a:xfrm>
                <a:off x="4438032" y="2897664"/>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sz="2400" kern="1200"/>
              </a:p>
            </p:txBody>
          </p:sp>
          <p:sp>
            <p:nvSpPr>
              <p:cNvPr id="13" name="Rectangle 12"/>
              <p:cNvSpPr/>
              <p:nvPr/>
            </p:nvSpPr>
            <p:spPr>
              <a:xfrm>
                <a:off x="5483675" y="3057301"/>
                <a:ext cx="1970155" cy="830997"/>
              </a:xfrm>
              <a:prstGeom prst="rect">
                <a:avLst/>
              </a:prstGeom>
            </p:spPr>
            <p:txBody>
              <a:bodyPr wrap="none">
                <a:spAutoFit/>
              </a:bodyPr>
              <a:lstStyle/>
              <a:p>
                <a:pPr>
                  <a:lnSpc>
                    <a:spcPct val="120000"/>
                  </a:lnSpc>
                </a:pPr>
                <a:r>
                  <a:rPr lang="tr-TR" sz="2000" b="1" dirty="0">
                    <a:solidFill>
                      <a:schemeClr val="bg1"/>
                    </a:solidFill>
                    <a:latin typeface="+mj-lt"/>
                    <a:ea typeface="Roboto Light" panose="02000000000000000000" pitchFamily="2" charset="0"/>
                    <a:cs typeface="Oswald Regular"/>
                  </a:rPr>
                  <a:t>Sosyal Bilimler </a:t>
                </a:r>
              </a:p>
              <a:p>
                <a:pPr>
                  <a:lnSpc>
                    <a:spcPct val="120000"/>
                  </a:lnSpc>
                </a:pPr>
                <a:r>
                  <a:rPr lang="tr-TR" sz="2000" b="1" dirty="0">
                    <a:solidFill>
                      <a:schemeClr val="bg1"/>
                    </a:solidFill>
                    <a:latin typeface="+mj-lt"/>
                    <a:ea typeface="Roboto Light" panose="02000000000000000000" pitchFamily="2" charset="0"/>
                    <a:cs typeface="Oswald Regular"/>
                  </a:rPr>
                  <a:t>Liseleri</a:t>
                </a:r>
                <a:endParaRPr lang="en-US" sz="2000" b="1" dirty="0">
                  <a:solidFill>
                    <a:schemeClr val="bg1"/>
                  </a:solidFill>
                  <a:latin typeface="+mj-lt"/>
                  <a:ea typeface="Roboto Light" panose="02000000000000000000" pitchFamily="2" charset="0"/>
                  <a:cs typeface="Oswald Regular"/>
                </a:endParaRPr>
              </a:p>
            </p:txBody>
          </p:sp>
        </p:grpSp>
        <p:sp>
          <p:nvSpPr>
            <p:cNvPr id="12" name="Dikdörtgen 11"/>
            <p:cNvSpPr/>
            <p:nvPr/>
          </p:nvSpPr>
          <p:spPr>
            <a:xfrm>
              <a:off x="4766840" y="3140968"/>
              <a:ext cx="393056" cy="535531"/>
            </a:xfrm>
            <a:prstGeom prst="rect">
              <a:avLst/>
            </a:prstGeom>
          </p:spPr>
          <p:txBody>
            <a:bodyPr wrap="none">
              <a:spAutoFit/>
            </a:bodyPr>
            <a:lstStyle/>
            <a:p>
              <a:pPr lvl="0" algn="ctr" defTabSz="1066800">
                <a:lnSpc>
                  <a:spcPct val="90000"/>
                </a:lnSpc>
                <a:spcBef>
                  <a:spcPct val="0"/>
                </a:spcBef>
                <a:spcAft>
                  <a:spcPct val="35000"/>
                </a:spcAft>
              </a:pPr>
              <a:r>
                <a:rPr lang="tr-TR" sz="3200" b="1" dirty="0">
                  <a:solidFill>
                    <a:schemeClr val="bg1"/>
                  </a:solidFill>
                </a:rPr>
                <a:t>2</a:t>
              </a:r>
              <a:endParaRPr lang="en-US" sz="3200" b="1" dirty="0">
                <a:solidFill>
                  <a:schemeClr val="bg1"/>
                </a:solidFill>
              </a:endParaRPr>
            </a:p>
          </p:txBody>
        </p:sp>
      </p:grpSp>
      <p:grpSp>
        <p:nvGrpSpPr>
          <p:cNvPr id="26" name="Grup 25"/>
          <p:cNvGrpSpPr/>
          <p:nvPr/>
        </p:nvGrpSpPr>
        <p:grpSpPr>
          <a:xfrm>
            <a:off x="7644406" y="2492896"/>
            <a:ext cx="3002814" cy="1891440"/>
            <a:chOff x="7644406" y="2492896"/>
            <a:chExt cx="3002814" cy="1891440"/>
          </a:xfrm>
        </p:grpSpPr>
        <p:grpSp>
          <p:nvGrpSpPr>
            <p:cNvPr id="15" name="Group 14"/>
            <p:cNvGrpSpPr/>
            <p:nvPr/>
          </p:nvGrpSpPr>
          <p:grpSpPr>
            <a:xfrm>
              <a:off x="7644406" y="2492896"/>
              <a:ext cx="3002814" cy="1891440"/>
              <a:chOff x="7892712" y="2603321"/>
              <a:chExt cx="3002814" cy="1891440"/>
            </a:xfrm>
          </p:grpSpPr>
          <p:sp>
            <p:nvSpPr>
              <p:cNvPr id="16" name="Freeform 15"/>
              <p:cNvSpPr/>
              <p:nvPr/>
            </p:nvSpPr>
            <p:spPr>
              <a:xfrm>
                <a:off x="8433663" y="2603321"/>
                <a:ext cx="2461863" cy="189144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accent4">
                  <a:alpha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835" tIns="290000" rIns="580549" bIns="289999" numCol="1" spcCol="1270" anchor="ctr" anchorCtr="0">
                <a:noAutofit/>
              </a:bodyPr>
              <a:lstStyle/>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endParaRPr lang="en-US" sz="2400" kern="1200"/>
              </a:p>
            </p:txBody>
          </p:sp>
          <p:sp>
            <p:nvSpPr>
              <p:cNvPr id="17" name="Freeform 16"/>
              <p:cNvSpPr/>
              <p:nvPr/>
            </p:nvSpPr>
            <p:spPr>
              <a:xfrm>
                <a:off x="7892712" y="3008089"/>
                <a:ext cx="1081904" cy="1081904"/>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chemeClr val="accent4">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679" tIns="168679" rIns="168679" bIns="168679" numCol="1" spcCol="1270" anchor="ctr" anchorCtr="0">
                <a:noAutofit/>
              </a:bodyPr>
              <a:lstStyle/>
              <a:p>
                <a:pPr lvl="0" algn="ctr" defTabSz="1066800">
                  <a:lnSpc>
                    <a:spcPct val="90000"/>
                  </a:lnSpc>
                  <a:spcBef>
                    <a:spcPct val="0"/>
                  </a:spcBef>
                  <a:spcAft>
                    <a:spcPct val="35000"/>
                  </a:spcAft>
                </a:pPr>
                <a:endParaRPr lang="en-US" sz="2400" kern="1200"/>
              </a:p>
            </p:txBody>
          </p:sp>
          <p:sp>
            <p:nvSpPr>
              <p:cNvPr id="19" name="Rectangle 18"/>
              <p:cNvSpPr/>
              <p:nvPr/>
            </p:nvSpPr>
            <p:spPr>
              <a:xfrm>
                <a:off x="8924502" y="3321997"/>
                <a:ext cx="1740284" cy="433452"/>
              </a:xfrm>
              <a:prstGeom prst="rect">
                <a:avLst/>
              </a:prstGeom>
            </p:spPr>
            <p:txBody>
              <a:bodyPr wrap="none">
                <a:spAutoFit/>
              </a:bodyPr>
              <a:lstStyle/>
              <a:p>
                <a:pPr algn="r">
                  <a:lnSpc>
                    <a:spcPct val="120000"/>
                  </a:lnSpc>
                </a:pPr>
                <a:r>
                  <a:rPr lang="tr-TR" sz="2000" b="1" dirty="0">
                    <a:solidFill>
                      <a:schemeClr val="bg1"/>
                    </a:solidFill>
                    <a:latin typeface="+mj-lt"/>
                    <a:ea typeface="Roboto Light" panose="02000000000000000000" pitchFamily="2" charset="0"/>
                    <a:cs typeface="Oswald Regular"/>
                  </a:rPr>
                  <a:t>Proje Okulları</a:t>
                </a:r>
                <a:endParaRPr lang="en-US" sz="2000" b="1" dirty="0">
                  <a:solidFill>
                    <a:schemeClr val="bg1"/>
                  </a:solidFill>
                  <a:latin typeface="+mj-lt"/>
                  <a:ea typeface="Roboto Light" panose="02000000000000000000" pitchFamily="2" charset="0"/>
                  <a:cs typeface="Oswald Regular"/>
                </a:endParaRPr>
              </a:p>
            </p:txBody>
          </p:sp>
        </p:grpSp>
        <p:sp>
          <p:nvSpPr>
            <p:cNvPr id="22" name="Dikdörtgen 21"/>
            <p:cNvSpPr/>
            <p:nvPr/>
          </p:nvSpPr>
          <p:spPr>
            <a:xfrm>
              <a:off x="7988829" y="3212976"/>
              <a:ext cx="393057" cy="535531"/>
            </a:xfrm>
            <a:prstGeom prst="rect">
              <a:avLst/>
            </a:prstGeom>
          </p:spPr>
          <p:txBody>
            <a:bodyPr wrap="none">
              <a:spAutoFit/>
            </a:bodyPr>
            <a:lstStyle/>
            <a:p>
              <a:pPr lvl="0" algn="ctr" defTabSz="1066800">
                <a:lnSpc>
                  <a:spcPct val="90000"/>
                </a:lnSpc>
                <a:spcBef>
                  <a:spcPct val="0"/>
                </a:spcBef>
                <a:spcAft>
                  <a:spcPct val="35000"/>
                </a:spcAft>
              </a:pPr>
              <a:r>
                <a:rPr lang="tr-TR" sz="3200" b="1" dirty="0">
                  <a:solidFill>
                    <a:schemeClr val="bg1"/>
                  </a:solidFill>
                </a:rPr>
                <a:t>3</a:t>
              </a:r>
              <a:endParaRPr lang="en-US" sz="3200" b="1" dirty="0">
                <a:solidFill>
                  <a:schemeClr val="bg1"/>
                </a:solidFill>
              </a:endParaRPr>
            </a:p>
          </p:txBody>
        </p:sp>
      </p:grpSp>
    </p:spTree>
    <p:extLst>
      <p:ext uri="{BB962C8B-B14F-4D97-AF65-F5344CB8AC3E}">
        <p14:creationId xmlns:p14="http://schemas.microsoft.com/office/powerpoint/2010/main" val="2960242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p:tgtEl>
                                          <p:spTgt spid="24"/>
                                        </p:tgtEl>
                                        <p:attrNameLst>
                                          <p:attrName>ppt_x</p:attrName>
                                        </p:attrNameLst>
                                      </p:cBhvr>
                                      <p:tavLst>
                                        <p:tav tm="0">
                                          <p:val>
                                            <p:strVal val="#ppt_x-#ppt_w*1.125000"/>
                                          </p:val>
                                        </p:tav>
                                        <p:tav tm="100000">
                                          <p:val>
                                            <p:strVal val="#ppt_x"/>
                                          </p:val>
                                        </p:tav>
                                      </p:tavLst>
                                    </p:anim>
                                    <p:animEffect transition="in" filter="wipe(right)">
                                      <p:cBhvr>
                                        <p:cTn id="13" dur="500"/>
                                        <p:tgtEl>
                                          <p:spTgt spid="24"/>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p:tgtEl>
                                          <p:spTgt spid="26"/>
                                        </p:tgtEl>
                                        <p:attrNameLst>
                                          <p:attrName>ppt_x</p:attrName>
                                        </p:attrNameLst>
                                      </p:cBhvr>
                                      <p:tavLst>
                                        <p:tav tm="0">
                                          <p:val>
                                            <p:strVal val="#ppt_x-#ppt_w*1.125000"/>
                                          </p:val>
                                        </p:tav>
                                        <p:tav tm="100000">
                                          <p:val>
                                            <p:strVal val="#ppt_x"/>
                                          </p:val>
                                        </p:tav>
                                      </p:tavLst>
                                    </p:anim>
                                    <p:animEffect transition="in" filter="wipe(right)">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12192000" cy="792088"/>
          </a:xfrm>
        </p:spPr>
        <p:style>
          <a:lnRef idx="1">
            <a:schemeClr val="accent5"/>
          </a:lnRef>
          <a:fillRef idx="3">
            <a:schemeClr val="accent5"/>
          </a:fillRef>
          <a:effectRef idx="2">
            <a:schemeClr val="accent5"/>
          </a:effectRef>
          <a:fontRef idx="minor">
            <a:schemeClr val="lt1"/>
          </a:fontRef>
        </p:style>
        <p:txBody>
          <a:bodyPr/>
          <a:lstStyle/>
          <a:p>
            <a:pPr algn="ctr"/>
            <a:r>
              <a:rPr lang="tr-TR" sz="4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 ve YERLEŞTİME TAKVİMİ</a:t>
            </a:r>
            <a:r>
              <a:rPr lang="vi-VN" sz="44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vi-VN" sz="440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vi-VN"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99474" y="4113519"/>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 name="Group 4"/>
          <p:cNvGrpSpPr/>
          <p:nvPr/>
        </p:nvGrpSpPr>
        <p:grpSpPr>
          <a:xfrm>
            <a:off x="1490280" y="3798727"/>
            <a:ext cx="646764" cy="648072"/>
            <a:chOff x="2495600" y="3102417"/>
            <a:chExt cx="646764" cy="648072"/>
          </a:xfrm>
        </p:grpSpPr>
        <p:grpSp>
          <p:nvGrpSpPr>
            <p:cNvPr id="6" name="组合 79"/>
            <p:cNvGrpSpPr>
              <a:grpSpLocks/>
            </p:cNvGrpSpPr>
            <p:nvPr/>
          </p:nvGrpSpPr>
          <p:grpSpPr bwMode="auto">
            <a:xfrm>
              <a:off x="2495600" y="3102417"/>
              <a:ext cx="646764" cy="648072"/>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0" name="Group 9"/>
          <p:cNvGrpSpPr/>
          <p:nvPr/>
        </p:nvGrpSpPr>
        <p:grpSpPr>
          <a:xfrm>
            <a:off x="4230328" y="3798727"/>
            <a:ext cx="646764" cy="648072"/>
            <a:chOff x="2495600" y="3102417"/>
            <a:chExt cx="646764" cy="648072"/>
          </a:xfrm>
        </p:grpSpPr>
        <p:grpSp>
          <p:nvGrpSpPr>
            <p:cNvPr id="11" name="组合 79"/>
            <p:cNvGrpSpPr>
              <a:grpSpLocks/>
            </p:cNvGrpSpPr>
            <p:nvPr/>
          </p:nvGrpSpPr>
          <p:grpSpPr bwMode="auto">
            <a:xfrm>
              <a:off x="2495600" y="3102417"/>
              <a:ext cx="646764" cy="648072"/>
              <a:chOff x="6379729" y="2488774"/>
              <a:chExt cx="2513016" cy="2513016"/>
            </a:xfrm>
          </p:grpSpPr>
          <p:sp>
            <p:nvSpPr>
              <p:cNvPr id="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5" name="Group 14"/>
          <p:cNvGrpSpPr/>
          <p:nvPr/>
        </p:nvGrpSpPr>
        <p:grpSpPr>
          <a:xfrm>
            <a:off x="7209562" y="3787396"/>
            <a:ext cx="646764" cy="648072"/>
            <a:chOff x="2495600" y="3102417"/>
            <a:chExt cx="646764" cy="648072"/>
          </a:xfrm>
        </p:grpSpPr>
        <p:grpSp>
          <p:nvGrpSpPr>
            <p:cNvPr id="16" name="组合 79"/>
            <p:cNvGrpSpPr>
              <a:grpSpLocks/>
            </p:cNvGrpSpPr>
            <p:nvPr/>
          </p:nvGrpSpPr>
          <p:grpSpPr bwMode="auto">
            <a:xfrm>
              <a:off x="2495600" y="3102417"/>
              <a:ext cx="646764" cy="648072"/>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0" name="Group 19"/>
          <p:cNvGrpSpPr/>
          <p:nvPr/>
        </p:nvGrpSpPr>
        <p:grpSpPr>
          <a:xfrm>
            <a:off x="10120137" y="3776019"/>
            <a:ext cx="646764" cy="648072"/>
            <a:chOff x="2495600" y="3102417"/>
            <a:chExt cx="646764" cy="648072"/>
          </a:xfrm>
        </p:grpSpPr>
        <p:grpSp>
          <p:nvGrpSpPr>
            <p:cNvPr id="21" name="组合 79"/>
            <p:cNvGrpSpPr>
              <a:grpSpLocks/>
            </p:cNvGrpSpPr>
            <p:nvPr/>
          </p:nvGrpSpPr>
          <p:grpSpPr bwMode="auto">
            <a:xfrm>
              <a:off x="2495600" y="3102417"/>
              <a:ext cx="646764" cy="648072"/>
              <a:chOff x="6379729" y="2488774"/>
              <a:chExt cx="2513016" cy="2513016"/>
            </a:xfrm>
          </p:grpSpPr>
          <p:sp>
            <p:nvSpPr>
              <p:cNvPr id="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2"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 name="Grup 3"/>
          <p:cNvGrpSpPr/>
          <p:nvPr/>
        </p:nvGrpSpPr>
        <p:grpSpPr>
          <a:xfrm>
            <a:off x="1062713" y="1924127"/>
            <a:ext cx="1494009" cy="1494573"/>
            <a:chOff x="1062713" y="1924127"/>
            <a:chExt cx="1494009" cy="1494573"/>
          </a:xfrm>
        </p:grpSpPr>
        <p:sp>
          <p:nvSpPr>
            <p:cNvPr id="25" name="Teardrop 24"/>
            <p:cNvSpPr/>
            <p:nvPr/>
          </p:nvSpPr>
          <p:spPr>
            <a:xfrm rot="8228570">
              <a:off x="1062713" y="1924127"/>
              <a:ext cx="1432929" cy="149457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p:cNvSpPr txBox="1"/>
            <p:nvPr/>
          </p:nvSpPr>
          <p:spPr>
            <a:xfrm>
              <a:off x="1144476" y="2285298"/>
              <a:ext cx="1412246" cy="461665"/>
            </a:xfrm>
            <a:prstGeom prst="rect">
              <a:avLst/>
            </a:prstGeom>
            <a:noFill/>
          </p:spPr>
          <p:txBody>
            <a:bodyPr wrap="none" rtlCol="0">
              <a:spAutoFit/>
            </a:bodyPr>
            <a:lstStyle/>
            <a:p>
              <a:pPr algn="ctr"/>
              <a:r>
                <a:rPr lang="tr-TR" sz="2400" b="1" dirty="0" smtClean="0"/>
                <a:t>Mayıs Ayı</a:t>
              </a:r>
              <a:endParaRPr lang="tr-TR" sz="2400" b="1" dirty="0">
                <a:solidFill>
                  <a:srgbClr val="424242"/>
                </a:solidFill>
                <a:cs typeface="Arial" panose="020B0604020202020204" pitchFamily="34" charset="0"/>
              </a:endParaRPr>
            </a:p>
          </p:txBody>
        </p:sp>
      </p:grpSp>
      <p:grpSp>
        <p:nvGrpSpPr>
          <p:cNvPr id="43" name="Grup 42"/>
          <p:cNvGrpSpPr/>
          <p:nvPr/>
        </p:nvGrpSpPr>
        <p:grpSpPr>
          <a:xfrm>
            <a:off x="3826004" y="1911987"/>
            <a:ext cx="1535674" cy="1541003"/>
            <a:chOff x="3826004" y="1911987"/>
            <a:chExt cx="1535674" cy="1541003"/>
          </a:xfrm>
        </p:grpSpPr>
        <p:sp>
          <p:nvSpPr>
            <p:cNvPr id="26" name="Teardrop 25"/>
            <p:cNvSpPr/>
            <p:nvPr/>
          </p:nvSpPr>
          <p:spPr>
            <a:xfrm rot="8228570">
              <a:off x="3845988" y="1911987"/>
              <a:ext cx="1482971" cy="154100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TextBox 29"/>
            <p:cNvSpPr txBox="1"/>
            <p:nvPr/>
          </p:nvSpPr>
          <p:spPr>
            <a:xfrm>
              <a:off x="3826004" y="2124850"/>
              <a:ext cx="1535674" cy="830997"/>
            </a:xfrm>
            <a:prstGeom prst="rect">
              <a:avLst/>
            </a:prstGeom>
            <a:noFill/>
          </p:spPr>
          <p:txBody>
            <a:bodyPr wrap="square" rtlCol="0">
              <a:spAutoFit/>
            </a:bodyPr>
            <a:lstStyle/>
            <a:p>
              <a:pPr algn="ctr"/>
              <a:r>
                <a:rPr lang="tr-TR" sz="2400" b="1" dirty="0" smtClean="0">
                  <a:solidFill>
                    <a:srgbClr val="424242"/>
                  </a:solidFill>
                  <a:cs typeface="Arial" panose="020B0604020202020204" pitchFamily="34" charset="0"/>
                </a:rPr>
                <a:t>Haziranın İlk Haftası</a:t>
              </a:r>
              <a:endParaRPr lang="tr-TR" sz="2400" b="1" dirty="0">
                <a:solidFill>
                  <a:srgbClr val="424242"/>
                </a:solidFill>
                <a:cs typeface="Arial" panose="020B0604020202020204" pitchFamily="34" charset="0"/>
              </a:endParaRPr>
            </a:p>
          </p:txBody>
        </p:sp>
      </p:grpSp>
      <p:grpSp>
        <p:nvGrpSpPr>
          <p:cNvPr id="44" name="Grup 43"/>
          <p:cNvGrpSpPr/>
          <p:nvPr/>
        </p:nvGrpSpPr>
        <p:grpSpPr>
          <a:xfrm>
            <a:off x="6690960" y="1878795"/>
            <a:ext cx="1630814" cy="1547031"/>
            <a:chOff x="6690960" y="1878795"/>
            <a:chExt cx="1630814" cy="1547031"/>
          </a:xfrm>
        </p:grpSpPr>
        <p:sp>
          <p:nvSpPr>
            <p:cNvPr id="27" name="Teardrop 26"/>
            <p:cNvSpPr/>
            <p:nvPr/>
          </p:nvSpPr>
          <p:spPr>
            <a:xfrm rot="8228570">
              <a:off x="6758336" y="1878795"/>
              <a:ext cx="1496062" cy="1534225"/>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p:cNvSpPr txBox="1"/>
            <p:nvPr/>
          </p:nvSpPr>
          <p:spPr>
            <a:xfrm>
              <a:off x="6690960" y="2225497"/>
              <a:ext cx="1630814" cy="1200329"/>
            </a:xfrm>
            <a:prstGeom prst="rect">
              <a:avLst/>
            </a:prstGeom>
            <a:noFill/>
          </p:spPr>
          <p:txBody>
            <a:bodyPr wrap="square" rtlCol="0">
              <a:spAutoFit/>
            </a:bodyPr>
            <a:lstStyle/>
            <a:p>
              <a:pPr algn="ctr"/>
              <a:r>
                <a:rPr lang="tr-TR" sz="2400" b="1" dirty="0" smtClean="0">
                  <a:solidFill>
                    <a:srgbClr val="424242"/>
                  </a:solidFill>
                  <a:cs typeface="Arial" panose="020B0604020202020204" pitchFamily="34" charset="0"/>
                </a:rPr>
                <a:t>Haziran ayının sonu</a:t>
              </a:r>
              <a:endParaRPr lang="tr-TR" sz="2400" b="1" dirty="0">
                <a:solidFill>
                  <a:srgbClr val="424242"/>
                </a:solidFill>
                <a:cs typeface="Arial" panose="020B0604020202020204" pitchFamily="34" charset="0"/>
              </a:endParaRPr>
            </a:p>
            <a:p>
              <a:pPr algn="ctr"/>
              <a:endParaRPr lang="tr-TR" sz="2400" b="1" dirty="0">
                <a:solidFill>
                  <a:srgbClr val="424242"/>
                </a:solidFill>
                <a:cs typeface="Arial" panose="020B0604020202020204" pitchFamily="34" charset="0"/>
              </a:endParaRPr>
            </a:p>
          </p:txBody>
        </p:sp>
      </p:grpSp>
      <p:grpSp>
        <p:nvGrpSpPr>
          <p:cNvPr id="45" name="Grup 44"/>
          <p:cNvGrpSpPr/>
          <p:nvPr/>
        </p:nvGrpSpPr>
        <p:grpSpPr>
          <a:xfrm>
            <a:off x="9739512" y="1950688"/>
            <a:ext cx="1390641" cy="1473212"/>
            <a:chOff x="9739512" y="1950688"/>
            <a:chExt cx="1390641" cy="1473212"/>
          </a:xfrm>
        </p:grpSpPr>
        <p:sp>
          <p:nvSpPr>
            <p:cNvPr id="28" name="Teardrop 27"/>
            <p:cNvSpPr/>
            <p:nvPr/>
          </p:nvSpPr>
          <p:spPr>
            <a:xfrm rot="8228570">
              <a:off x="9739512" y="1950688"/>
              <a:ext cx="1390641" cy="1473212"/>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TextBox 31"/>
            <p:cNvSpPr txBox="1"/>
            <p:nvPr/>
          </p:nvSpPr>
          <p:spPr>
            <a:xfrm>
              <a:off x="9840416" y="2276872"/>
              <a:ext cx="1252907" cy="830997"/>
            </a:xfrm>
            <a:prstGeom prst="rect">
              <a:avLst/>
            </a:prstGeom>
            <a:noFill/>
          </p:spPr>
          <p:txBody>
            <a:bodyPr wrap="none" rtlCol="0">
              <a:spAutoFit/>
            </a:bodyPr>
            <a:lstStyle/>
            <a:p>
              <a:pPr algn="ctr"/>
              <a:r>
                <a:rPr lang="tr-TR" sz="2400" b="1" dirty="0">
                  <a:solidFill>
                    <a:srgbClr val="424242"/>
                  </a:solidFill>
                  <a:cs typeface="Arial" panose="020B0604020202020204" pitchFamily="34" charset="0"/>
                </a:rPr>
                <a:t>Temmuz</a:t>
              </a:r>
            </a:p>
            <a:p>
              <a:pPr algn="ctr"/>
              <a:r>
                <a:rPr lang="tr-TR" sz="2400" b="1" dirty="0">
                  <a:solidFill>
                    <a:srgbClr val="424242"/>
                  </a:solidFill>
                  <a:cs typeface="Arial" panose="020B0604020202020204" pitchFamily="34" charset="0"/>
                </a:rPr>
                <a:t>Ayında</a:t>
              </a:r>
              <a:endParaRPr lang="vi-VN" sz="2400" b="1" dirty="0">
                <a:solidFill>
                  <a:srgbClr val="424242"/>
                </a:solidFill>
                <a:cs typeface="Arial" panose="020B0604020202020204" pitchFamily="34" charset="0"/>
              </a:endParaRPr>
            </a:p>
          </p:txBody>
        </p:sp>
      </p:grpSp>
      <p:sp>
        <p:nvSpPr>
          <p:cNvPr id="33" name="TextBox 32"/>
          <p:cNvSpPr txBox="1"/>
          <p:nvPr/>
        </p:nvSpPr>
        <p:spPr>
          <a:xfrm>
            <a:off x="983432" y="4573353"/>
            <a:ext cx="1734333" cy="830997"/>
          </a:xfrm>
          <a:prstGeom prst="rect">
            <a:avLst/>
          </a:prstGeom>
          <a:noFill/>
        </p:spPr>
        <p:txBody>
          <a:bodyPr wrap="square" rtlCol="0">
            <a:spAutoFit/>
          </a:bodyPr>
          <a:lstStyle/>
          <a:p>
            <a:pPr algn="ctr"/>
            <a:r>
              <a:rPr lang="tr-TR" sz="2400" b="1" dirty="0">
                <a:solidFill>
                  <a:schemeClr val="accent1">
                    <a:lumMod val="75000"/>
                  </a:schemeClr>
                </a:solidFill>
              </a:rPr>
              <a:t>Sınav Giriş Belgesi</a:t>
            </a:r>
            <a:r>
              <a:rPr lang="en-US" sz="2000" dirty="0">
                <a:solidFill>
                  <a:schemeClr val="tx1">
                    <a:lumMod val="65000"/>
                    <a:lumOff val="35000"/>
                  </a:schemeClr>
                </a:solidFill>
              </a:rPr>
              <a:t> </a:t>
            </a:r>
          </a:p>
        </p:txBody>
      </p:sp>
      <p:sp>
        <p:nvSpPr>
          <p:cNvPr id="34" name="TextBox 33"/>
          <p:cNvSpPr txBox="1"/>
          <p:nvPr/>
        </p:nvSpPr>
        <p:spPr>
          <a:xfrm>
            <a:off x="3791744" y="4576370"/>
            <a:ext cx="1536936" cy="830997"/>
          </a:xfrm>
          <a:prstGeom prst="rect">
            <a:avLst/>
          </a:prstGeom>
          <a:noFill/>
        </p:spPr>
        <p:txBody>
          <a:bodyPr wrap="square" rtlCol="0">
            <a:spAutoFit/>
          </a:bodyPr>
          <a:lstStyle/>
          <a:p>
            <a:pPr algn="ctr"/>
            <a:r>
              <a:rPr lang="tr-TR" sz="2400" b="1" dirty="0">
                <a:solidFill>
                  <a:srgbClr val="FF0000"/>
                </a:solidFill>
              </a:rPr>
              <a:t>Sınav Tarihi</a:t>
            </a:r>
            <a:endParaRPr lang="en-US" sz="2400" b="1" dirty="0">
              <a:solidFill>
                <a:srgbClr val="FF0000"/>
              </a:solidFill>
            </a:endParaRPr>
          </a:p>
        </p:txBody>
      </p:sp>
      <p:sp>
        <p:nvSpPr>
          <p:cNvPr id="35" name="TextBox 34"/>
          <p:cNvSpPr txBox="1"/>
          <p:nvPr/>
        </p:nvSpPr>
        <p:spPr>
          <a:xfrm>
            <a:off x="6600056" y="4576370"/>
            <a:ext cx="1973312" cy="1200329"/>
          </a:xfrm>
          <a:prstGeom prst="rect">
            <a:avLst/>
          </a:prstGeom>
          <a:noFill/>
        </p:spPr>
        <p:txBody>
          <a:bodyPr wrap="square" rtlCol="0">
            <a:spAutoFit/>
          </a:bodyPr>
          <a:lstStyle/>
          <a:p>
            <a:pPr algn="ctr"/>
            <a:r>
              <a:rPr lang="tr-TR" sz="2400" b="1" dirty="0">
                <a:solidFill>
                  <a:schemeClr val="accent2">
                    <a:lumMod val="75000"/>
                  </a:schemeClr>
                </a:solidFill>
              </a:rPr>
              <a:t>Sınav Sonucunun Açıklanması</a:t>
            </a:r>
            <a:r>
              <a:rPr lang="en-US" sz="2400" b="1" dirty="0">
                <a:solidFill>
                  <a:schemeClr val="accent2">
                    <a:lumMod val="75000"/>
                  </a:schemeClr>
                </a:solidFill>
              </a:rPr>
              <a:t> </a:t>
            </a:r>
          </a:p>
        </p:txBody>
      </p:sp>
      <p:sp>
        <p:nvSpPr>
          <p:cNvPr id="36" name="TextBox 35"/>
          <p:cNvSpPr txBox="1"/>
          <p:nvPr/>
        </p:nvSpPr>
        <p:spPr>
          <a:xfrm>
            <a:off x="9840416" y="4573353"/>
            <a:ext cx="1418665" cy="830997"/>
          </a:xfrm>
          <a:prstGeom prst="rect">
            <a:avLst/>
          </a:prstGeom>
          <a:noFill/>
        </p:spPr>
        <p:txBody>
          <a:bodyPr wrap="square" rtlCol="0">
            <a:spAutoFit/>
          </a:bodyPr>
          <a:lstStyle/>
          <a:p>
            <a:pPr algn="ctr"/>
            <a:r>
              <a:rPr lang="tr-TR" sz="2400" b="1" dirty="0">
                <a:solidFill>
                  <a:schemeClr val="accent4">
                    <a:lumMod val="75000"/>
                  </a:schemeClr>
                </a:solidFill>
              </a:rPr>
              <a:t>Tercih İşlemleri</a:t>
            </a:r>
            <a:r>
              <a:rPr lang="en-US" sz="2400" b="1" dirty="0">
                <a:solidFill>
                  <a:schemeClr val="accent4">
                    <a:lumMod val="75000"/>
                  </a:schemeClr>
                </a:solidFill>
              </a:rPr>
              <a:t> </a:t>
            </a:r>
          </a:p>
        </p:txBody>
      </p:sp>
    </p:spTree>
    <p:extLst>
      <p:ext uri="{BB962C8B-B14F-4D97-AF65-F5344CB8AC3E}">
        <p14:creationId xmlns:p14="http://schemas.microsoft.com/office/powerpoint/2010/main" val="3138232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ppt_x"/>
                                          </p:val>
                                        </p:tav>
                                        <p:tav tm="100000">
                                          <p:val>
                                            <p:strVal val="#ppt_x"/>
                                          </p:val>
                                        </p:tav>
                                      </p:tavLst>
                                    </p:anim>
                                    <p:anim calcmode="lin" valueType="num">
                                      <p:cBhvr additive="base">
                                        <p:cTn id="66"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b="1" dirty="0">
                <a:ln w="18415" cmpd="sng">
                  <a:solidFill>
                    <a:srgbClr val="FFFFFF"/>
                  </a:solidFill>
                  <a:prstDash val="solid"/>
                </a:ln>
                <a:solidFill>
                  <a:srgbClr val="FFFFFF"/>
                </a:solidFill>
                <a:effectLst>
                  <a:outerShdw blurRad="63500" dir="3600000" algn="tl" rotWithShape="0">
                    <a:srgbClr val="000000">
                      <a:alpha val="70000"/>
                    </a:srgbClr>
                  </a:outerShdw>
                </a:effectLst>
              </a:rPr>
              <a:t>SORU SAYISI ve SINAV SÜRESİ</a:t>
            </a:r>
            <a:endParaRPr lang="vi-VN"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0" name="Grup 19"/>
          <p:cNvGrpSpPr/>
          <p:nvPr/>
        </p:nvGrpSpPr>
        <p:grpSpPr>
          <a:xfrm>
            <a:off x="6888088" y="1700808"/>
            <a:ext cx="3147406" cy="3800370"/>
            <a:chOff x="6888088" y="1700808"/>
            <a:chExt cx="3147406" cy="3800370"/>
          </a:xfrm>
        </p:grpSpPr>
        <p:sp>
          <p:nvSpPr>
            <p:cNvPr id="48" name="Rectangle 47"/>
            <p:cNvSpPr/>
            <p:nvPr/>
          </p:nvSpPr>
          <p:spPr>
            <a:xfrm>
              <a:off x="7248128" y="4793292"/>
              <a:ext cx="2787366" cy="707886"/>
            </a:xfrm>
            <a:prstGeom prst="rect">
              <a:avLst/>
            </a:prstGeom>
          </p:spPr>
          <p:txBody>
            <a:bodyPr wrap="none">
              <a:spAutoFit/>
            </a:bodyPr>
            <a:lstStyle/>
            <a:p>
              <a:r>
                <a:rPr lang="tr-TR" sz="4000" b="1" dirty="0">
                  <a:solidFill>
                    <a:schemeClr val="accent1">
                      <a:lumMod val="60000"/>
                      <a:lumOff val="40000"/>
                    </a:schemeClr>
                  </a:solidFill>
                  <a:latin typeface="+mj-lt"/>
                </a:rPr>
                <a:t>Soru Sayısı</a:t>
              </a:r>
              <a:endParaRPr lang="en-US" sz="4000" b="1" dirty="0">
                <a:solidFill>
                  <a:schemeClr val="accent1">
                    <a:lumMod val="60000"/>
                    <a:lumOff val="40000"/>
                  </a:schemeClr>
                </a:solidFill>
                <a:latin typeface="+mj-lt"/>
              </a:endParaRPr>
            </a:p>
          </p:txBody>
        </p:sp>
        <p:sp>
          <p:nvSpPr>
            <p:cNvPr id="11" name="Oval 10"/>
            <p:cNvSpPr/>
            <p:nvPr/>
          </p:nvSpPr>
          <p:spPr>
            <a:xfrm>
              <a:off x="6888088" y="1700808"/>
              <a:ext cx="3147406" cy="3023579"/>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174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3" name="Grup 12"/>
          <p:cNvGrpSpPr/>
          <p:nvPr/>
        </p:nvGrpSpPr>
        <p:grpSpPr>
          <a:xfrm>
            <a:off x="551384" y="1769713"/>
            <a:ext cx="3153516" cy="3789764"/>
            <a:chOff x="551384" y="1769713"/>
            <a:chExt cx="3153516" cy="3789764"/>
          </a:xfrm>
        </p:grpSpPr>
        <p:sp>
          <p:nvSpPr>
            <p:cNvPr id="17" name="Rectangle 16"/>
            <p:cNvSpPr/>
            <p:nvPr/>
          </p:nvSpPr>
          <p:spPr>
            <a:xfrm>
              <a:off x="557718" y="4913146"/>
              <a:ext cx="2762616" cy="646331"/>
            </a:xfrm>
            <a:prstGeom prst="rect">
              <a:avLst/>
            </a:prstGeom>
          </p:spPr>
          <p:txBody>
            <a:bodyPr wrap="none">
              <a:spAutoFit/>
            </a:bodyPr>
            <a:lstStyle/>
            <a:p>
              <a:r>
                <a:rPr lang="tr-TR" sz="3600" b="1" dirty="0">
                  <a:solidFill>
                    <a:srgbClr val="18CAC2"/>
                  </a:solidFill>
                  <a:latin typeface="+mj-lt"/>
                </a:rPr>
                <a:t>Sınav Süresi</a:t>
              </a:r>
              <a:endParaRPr lang="en-US" sz="3600" b="1" dirty="0">
                <a:solidFill>
                  <a:srgbClr val="18CAC2"/>
                </a:solidFill>
                <a:latin typeface="+mj-lt"/>
              </a:endParaRPr>
            </a:p>
          </p:txBody>
        </p:sp>
        <p:pic>
          <p:nvPicPr>
            <p:cNvPr id="1026" name="Picture 2" descr="C:\Users\win7\Desktop\alarm-1673577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1769713"/>
              <a:ext cx="3153516" cy="315351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Oval 11"/>
          <p:cNvSpPr/>
          <p:nvPr/>
        </p:nvSpPr>
        <p:spPr>
          <a:xfrm>
            <a:off x="3503712" y="4477007"/>
            <a:ext cx="1584176" cy="14722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4800" b="1" dirty="0">
                <a:solidFill>
                  <a:schemeClr val="bg1"/>
                </a:solidFill>
              </a:rPr>
              <a:t>155 </a:t>
            </a:r>
            <a:r>
              <a:rPr lang="tr-TR" sz="2000" b="1" dirty="0">
                <a:solidFill>
                  <a:schemeClr val="bg1"/>
                </a:solidFill>
              </a:rPr>
              <a:t>dk</a:t>
            </a:r>
            <a:r>
              <a:rPr lang="tr-TR" sz="1100" dirty="0">
                <a:solidFill>
                  <a:schemeClr val="bg1"/>
                </a:solidFill>
              </a:rPr>
              <a:t>.</a:t>
            </a:r>
          </a:p>
        </p:txBody>
      </p:sp>
      <p:sp>
        <p:nvSpPr>
          <p:cNvPr id="60" name="Oval 59"/>
          <p:cNvSpPr/>
          <p:nvPr/>
        </p:nvSpPr>
        <p:spPr>
          <a:xfrm>
            <a:off x="10200456" y="4411099"/>
            <a:ext cx="1584176" cy="147227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800" b="1" dirty="0">
                <a:solidFill>
                  <a:schemeClr val="bg1"/>
                </a:solidFill>
              </a:rPr>
              <a:t>90 </a:t>
            </a:r>
            <a:endParaRPr lang="tr-TR" sz="1100" dirty="0">
              <a:solidFill>
                <a:schemeClr val="bg1"/>
              </a:solidFill>
            </a:endParaRPr>
          </a:p>
        </p:txBody>
      </p:sp>
    </p:spTree>
    <p:extLst>
      <p:ext uri="{BB962C8B-B14F-4D97-AF65-F5344CB8AC3E}">
        <p14:creationId xmlns:p14="http://schemas.microsoft.com/office/powerpoint/2010/main" val="3025672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par>
                          <p:cTn id="31" fill="hold">
                            <p:stCondLst>
                              <p:cond delay="2000"/>
                            </p:stCondLst>
                            <p:childTnLst>
                              <p:par>
                                <p:cTn id="32" presetID="26" presetClass="entr" presetSubtype="0"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80">
                                          <p:stCondLst>
                                            <p:cond delay="0"/>
                                          </p:stCondLst>
                                        </p:cTn>
                                        <p:tgtEl>
                                          <p:spTgt spid="60"/>
                                        </p:tgtEl>
                                      </p:cBhvr>
                                    </p:animEffect>
                                    <p:anim calcmode="lin" valueType="num">
                                      <p:cBhvr>
                                        <p:cTn id="3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40" dur="26">
                                          <p:stCondLst>
                                            <p:cond delay="650"/>
                                          </p:stCondLst>
                                        </p:cTn>
                                        <p:tgtEl>
                                          <p:spTgt spid="60"/>
                                        </p:tgtEl>
                                      </p:cBhvr>
                                      <p:to x="100000" y="60000"/>
                                    </p:animScale>
                                    <p:animScale>
                                      <p:cBhvr>
                                        <p:cTn id="41" dur="166" decel="50000">
                                          <p:stCondLst>
                                            <p:cond delay="676"/>
                                          </p:stCondLst>
                                        </p:cTn>
                                        <p:tgtEl>
                                          <p:spTgt spid="60"/>
                                        </p:tgtEl>
                                      </p:cBhvr>
                                      <p:to x="100000" y="100000"/>
                                    </p:animScale>
                                    <p:animScale>
                                      <p:cBhvr>
                                        <p:cTn id="42" dur="26">
                                          <p:stCondLst>
                                            <p:cond delay="1312"/>
                                          </p:stCondLst>
                                        </p:cTn>
                                        <p:tgtEl>
                                          <p:spTgt spid="60"/>
                                        </p:tgtEl>
                                      </p:cBhvr>
                                      <p:to x="100000" y="80000"/>
                                    </p:animScale>
                                    <p:animScale>
                                      <p:cBhvr>
                                        <p:cTn id="43" dur="166" decel="50000">
                                          <p:stCondLst>
                                            <p:cond delay="1338"/>
                                          </p:stCondLst>
                                        </p:cTn>
                                        <p:tgtEl>
                                          <p:spTgt spid="60"/>
                                        </p:tgtEl>
                                      </p:cBhvr>
                                      <p:to x="100000" y="100000"/>
                                    </p:animScale>
                                    <p:animScale>
                                      <p:cBhvr>
                                        <p:cTn id="44" dur="26">
                                          <p:stCondLst>
                                            <p:cond delay="1642"/>
                                          </p:stCondLst>
                                        </p:cTn>
                                        <p:tgtEl>
                                          <p:spTgt spid="60"/>
                                        </p:tgtEl>
                                      </p:cBhvr>
                                      <p:to x="100000" y="90000"/>
                                    </p:animScale>
                                    <p:animScale>
                                      <p:cBhvr>
                                        <p:cTn id="45" dur="166" decel="50000">
                                          <p:stCondLst>
                                            <p:cond delay="1668"/>
                                          </p:stCondLst>
                                        </p:cTn>
                                        <p:tgtEl>
                                          <p:spTgt spid="60"/>
                                        </p:tgtEl>
                                      </p:cBhvr>
                                      <p:to x="100000" y="100000"/>
                                    </p:animScale>
                                    <p:animScale>
                                      <p:cBhvr>
                                        <p:cTn id="46" dur="26">
                                          <p:stCondLst>
                                            <p:cond delay="1808"/>
                                          </p:stCondLst>
                                        </p:cTn>
                                        <p:tgtEl>
                                          <p:spTgt spid="60"/>
                                        </p:tgtEl>
                                      </p:cBhvr>
                                      <p:to x="100000" y="95000"/>
                                    </p:animScale>
                                    <p:animScale>
                                      <p:cBhvr>
                                        <p:cTn id="47" dur="166" decel="50000">
                                          <p:stCondLst>
                                            <p:cond delay="1834"/>
                                          </p:stCondLst>
                                        </p:cTn>
                                        <p:tgtEl>
                                          <p:spTgt spid="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12192000" cy="653656"/>
          </a:xfrm>
        </p:spPr>
        <p:style>
          <a:lnRef idx="1">
            <a:schemeClr val="accent5"/>
          </a:lnRef>
          <a:fillRef idx="3">
            <a:schemeClr val="accent5"/>
          </a:fillRef>
          <a:effectRef idx="2">
            <a:schemeClr val="accent5"/>
          </a:effectRef>
          <a:fontRef idx="minor">
            <a:schemeClr val="lt1"/>
          </a:fontRef>
        </p:style>
        <p:txBody>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HANGİ DERSTEN KAÇ SORU ÇIKACAK?</a:t>
            </a:r>
            <a:r>
              <a:rPr lang="vi-VN" dirty="0"/>
              <a:t/>
            </a:r>
            <a:br>
              <a:rPr lang="vi-VN" dirty="0"/>
            </a:br>
            <a:endParaRPr lang="vi-VN" dirty="0"/>
          </a:p>
        </p:txBody>
      </p:sp>
      <p:grpSp>
        <p:nvGrpSpPr>
          <p:cNvPr id="4" name="Group 3"/>
          <p:cNvGrpSpPr/>
          <p:nvPr/>
        </p:nvGrpSpPr>
        <p:grpSpPr>
          <a:xfrm>
            <a:off x="2999656" y="2420888"/>
            <a:ext cx="1512168" cy="1515226"/>
            <a:chOff x="3692576" y="1742634"/>
            <a:chExt cx="2790379" cy="2796023"/>
          </a:xfrm>
        </p:grpSpPr>
        <p:grpSp>
          <p:nvGrpSpPr>
            <p:cNvPr id="5" name="组合 79"/>
            <p:cNvGrpSpPr>
              <a:grpSpLocks/>
            </p:cNvGrpSpPr>
            <p:nvPr/>
          </p:nvGrpSpPr>
          <p:grpSpPr bwMode="auto">
            <a:xfrm>
              <a:off x="3692576" y="1742634"/>
              <a:ext cx="2790379" cy="2796023"/>
              <a:chOff x="6379729" y="2488774"/>
              <a:chExt cx="2513016" cy="2513016"/>
            </a:xfrm>
          </p:grpSpPr>
          <p:sp>
            <p:nvSpPr>
              <p:cNvPr id="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 name="椭圆 80"/>
            <p:cNvSpPr/>
            <p:nvPr/>
          </p:nvSpPr>
          <p:spPr bwMode="auto">
            <a:xfrm>
              <a:off x="4079531" y="2136608"/>
              <a:ext cx="2016472" cy="2020557"/>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9" name="Group 8"/>
          <p:cNvGrpSpPr/>
          <p:nvPr/>
        </p:nvGrpSpPr>
        <p:grpSpPr>
          <a:xfrm>
            <a:off x="1344991" y="3962607"/>
            <a:ext cx="1512168" cy="1515226"/>
            <a:chOff x="3692576" y="1742634"/>
            <a:chExt cx="2790379" cy="2796023"/>
          </a:xfrm>
        </p:grpSpPr>
        <p:grpSp>
          <p:nvGrpSpPr>
            <p:cNvPr id="10" name="组合 79"/>
            <p:cNvGrpSpPr>
              <a:grpSpLocks/>
            </p:cNvGrpSpPr>
            <p:nvPr/>
          </p:nvGrpSpPr>
          <p:grpSpPr bwMode="auto">
            <a:xfrm>
              <a:off x="3692576" y="1742634"/>
              <a:ext cx="2790379" cy="2796023"/>
              <a:chOff x="6379729" y="2488774"/>
              <a:chExt cx="2513016" cy="2513016"/>
            </a:xfrm>
          </p:grpSpPr>
          <p:sp>
            <p:nvSpPr>
              <p:cNvPr id="1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1" name="椭圆 80"/>
            <p:cNvSpPr/>
            <p:nvPr/>
          </p:nvSpPr>
          <p:spPr bwMode="auto">
            <a:xfrm>
              <a:off x="4079531" y="2136608"/>
              <a:ext cx="2016472" cy="202055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4" name="Group 13"/>
          <p:cNvGrpSpPr/>
          <p:nvPr/>
        </p:nvGrpSpPr>
        <p:grpSpPr>
          <a:xfrm>
            <a:off x="4572384" y="3989100"/>
            <a:ext cx="1512168" cy="1515226"/>
            <a:chOff x="3692576" y="1742634"/>
            <a:chExt cx="2790379" cy="2796023"/>
          </a:xfrm>
        </p:grpSpPr>
        <p:grpSp>
          <p:nvGrpSpPr>
            <p:cNvPr id="15" name="组合 79"/>
            <p:cNvGrpSpPr>
              <a:grpSpLocks/>
            </p:cNvGrpSpPr>
            <p:nvPr/>
          </p:nvGrpSpPr>
          <p:grpSpPr bwMode="auto">
            <a:xfrm>
              <a:off x="3692576" y="1742634"/>
              <a:ext cx="2790379" cy="2796023"/>
              <a:chOff x="6379729" y="2488774"/>
              <a:chExt cx="2513016" cy="2513016"/>
            </a:xfrm>
          </p:grpSpPr>
          <p:sp>
            <p:nvSpPr>
              <p:cNvPr id="1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1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6" name="椭圆 80"/>
            <p:cNvSpPr/>
            <p:nvPr/>
          </p:nvSpPr>
          <p:spPr bwMode="auto">
            <a:xfrm>
              <a:off x="4079531" y="2136608"/>
              <a:ext cx="2016472" cy="2020557"/>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9" name="Group 18"/>
          <p:cNvGrpSpPr/>
          <p:nvPr/>
        </p:nvGrpSpPr>
        <p:grpSpPr>
          <a:xfrm>
            <a:off x="7728542" y="3968114"/>
            <a:ext cx="1512168" cy="1515226"/>
            <a:chOff x="3692576" y="1742634"/>
            <a:chExt cx="2790379" cy="2796023"/>
          </a:xfrm>
        </p:grpSpPr>
        <p:grpSp>
          <p:nvGrpSpPr>
            <p:cNvPr id="20" name="组合 79"/>
            <p:cNvGrpSpPr>
              <a:grpSpLocks/>
            </p:cNvGrpSpPr>
            <p:nvPr/>
          </p:nvGrpSpPr>
          <p:grpSpPr bwMode="auto">
            <a:xfrm>
              <a:off x="3692576" y="1742634"/>
              <a:ext cx="2790379" cy="2796023"/>
              <a:chOff x="6379729" y="2488774"/>
              <a:chExt cx="2513016" cy="2513016"/>
            </a:xfrm>
          </p:grpSpPr>
          <p:sp>
            <p:nvSpPr>
              <p:cNvPr id="2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1" name="椭圆 80"/>
            <p:cNvSpPr/>
            <p:nvPr/>
          </p:nvSpPr>
          <p:spPr bwMode="auto">
            <a:xfrm>
              <a:off x="4079531" y="2136608"/>
              <a:ext cx="2016472" cy="2020557"/>
            </a:xfrm>
            <a:prstGeom prst="ellipse">
              <a:avLst/>
            </a:prstGeom>
            <a:solidFill>
              <a:schemeClr val="accent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4" name="Group 23"/>
          <p:cNvGrpSpPr/>
          <p:nvPr/>
        </p:nvGrpSpPr>
        <p:grpSpPr>
          <a:xfrm>
            <a:off x="9274334" y="2447381"/>
            <a:ext cx="1512168" cy="1515226"/>
            <a:chOff x="3692576" y="1742634"/>
            <a:chExt cx="2790379" cy="2796023"/>
          </a:xfrm>
        </p:grpSpPr>
        <p:grpSp>
          <p:nvGrpSpPr>
            <p:cNvPr id="25" name="组合 79"/>
            <p:cNvGrpSpPr>
              <a:grpSpLocks/>
            </p:cNvGrpSpPr>
            <p:nvPr/>
          </p:nvGrpSpPr>
          <p:grpSpPr bwMode="auto">
            <a:xfrm>
              <a:off x="3692576" y="1742634"/>
              <a:ext cx="2790379" cy="2796023"/>
              <a:chOff x="6379729" y="2488774"/>
              <a:chExt cx="2513016" cy="2513016"/>
            </a:xfrm>
          </p:grpSpPr>
          <p:sp>
            <p:nvSpPr>
              <p:cNvPr id="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2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6" name="椭圆 80"/>
            <p:cNvSpPr/>
            <p:nvPr/>
          </p:nvSpPr>
          <p:spPr bwMode="auto">
            <a:xfrm>
              <a:off x="4079531" y="2136608"/>
              <a:ext cx="2016472" cy="2020557"/>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9" name="Group 28"/>
          <p:cNvGrpSpPr/>
          <p:nvPr/>
        </p:nvGrpSpPr>
        <p:grpSpPr>
          <a:xfrm>
            <a:off x="6118176" y="2420888"/>
            <a:ext cx="1512168" cy="1515226"/>
            <a:chOff x="3692576" y="1742634"/>
            <a:chExt cx="2790379" cy="2796023"/>
          </a:xfrm>
        </p:grpSpPr>
        <p:grpSp>
          <p:nvGrpSpPr>
            <p:cNvPr id="30" name="组合 79"/>
            <p:cNvGrpSpPr>
              <a:grpSpLocks/>
            </p:cNvGrpSpPr>
            <p:nvPr/>
          </p:nvGrpSpPr>
          <p:grpSpPr bwMode="auto">
            <a:xfrm>
              <a:off x="3692576" y="1742634"/>
              <a:ext cx="2790379" cy="2796023"/>
              <a:chOff x="6379729" y="2488774"/>
              <a:chExt cx="2513016" cy="2513016"/>
            </a:xfrm>
          </p:grpSpPr>
          <p:sp>
            <p:nvSpPr>
              <p:cNvPr id="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宋体"/>
                </a:endParaRPr>
              </a:p>
            </p:txBody>
          </p:sp>
          <p:sp>
            <p:nvSpPr>
              <p:cNvPr id="3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1" name="椭圆 80"/>
            <p:cNvSpPr/>
            <p:nvPr/>
          </p:nvSpPr>
          <p:spPr bwMode="auto">
            <a:xfrm>
              <a:off x="4079531" y="2136608"/>
              <a:ext cx="2016472" cy="2020557"/>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cxnSp>
        <p:nvCxnSpPr>
          <p:cNvPr id="34" name="Straight Connector 33"/>
          <p:cNvCxnSpPr>
            <a:stCxn id="13" idx="5"/>
            <a:endCxn id="8" idx="1"/>
          </p:cNvCxnSpPr>
          <p:nvPr/>
        </p:nvCxnSpPr>
        <p:spPr>
          <a:xfrm flipV="1">
            <a:off x="2661543" y="3678638"/>
            <a:ext cx="547789" cy="54144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4279996" y="3755868"/>
            <a:ext cx="502086" cy="44479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3" idx="1"/>
          </p:cNvCxnSpPr>
          <p:nvPr/>
        </p:nvCxnSpPr>
        <p:spPr>
          <a:xfrm flipH="1">
            <a:off x="5810280" y="3678638"/>
            <a:ext cx="517572" cy="49747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977249" y="3713870"/>
            <a:ext cx="517572" cy="49747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7425475" y="3724556"/>
            <a:ext cx="512766" cy="45155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53250" y="4258555"/>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20</a:t>
            </a:r>
            <a:endParaRPr lang="vi-VN" sz="2800" b="1" dirty="0">
              <a:solidFill>
                <a:schemeClr val="bg1"/>
              </a:solidFill>
              <a:cs typeface="Arial" panose="020B0604020202020204" pitchFamily="34" charset="0"/>
            </a:endParaRPr>
          </a:p>
        </p:txBody>
      </p:sp>
      <p:sp>
        <p:nvSpPr>
          <p:cNvPr id="40" name="TextBox 39"/>
          <p:cNvSpPr txBox="1"/>
          <p:nvPr/>
        </p:nvSpPr>
        <p:spPr>
          <a:xfrm>
            <a:off x="3507915" y="2751311"/>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20</a:t>
            </a:r>
            <a:endParaRPr lang="vi-VN" sz="2800" b="1" dirty="0">
              <a:solidFill>
                <a:schemeClr val="bg1"/>
              </a:solidFill>
              <a:cs typeface="Arial" panose="020B0604020202020204" pitchFamily="34" charset="0"/>
            </a:endParaRPr>
          </a:p>
        </p:txBody>
      </p:sp>
      <p:sp>
        <p:nvSpPr>
          <p:cNvPr id="41" name="TextBox 40"/>
          <p:cNvSpPr txBox="1"/>
          <p:nvPr/>
        </p:nvSpPr>
        <p:spPr>
          <a:xfrm>
            <a:off x="5080643" y="4257759"/>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20</a:t>
            </a:r>
            <a:endParaRPr lang="vi-VN" sz="2800" b="1" dirty="0">
              <a:solidFill>
                <a:schemeClr val="bg1"/>
              </a:solidFill>
              <a:cs typeface="Arial" panose="020B0604020202020204" pitchFamily="34" charset="0"/>
            </a:endParaRPr>
          </a:p>
        </p:txBody>
      </p:sp>
      <p:sp>
        <p:nvSpPr>
          <p:cNvPr id="42" name="TextBox 41"/>
          <p:cNvSpPr txBox="1"/>
          <p:nvPr/>
        </p:nvSpPr>
        <p:spPr>
          <a:xfrm>
            <a:off x="6626435" y="2751311"/>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10</a:t>
            </a:r>
            <a:endParaRPr lang="vi-VN" sz="2800" b="1" dirty="0">
              <a:solidFill>
                <a:schemeClr val="bg1"/>
              </a:solidFill>
              <a:cs typeface="Arial" panose="020B0604020202020204" pitchFamily="34" charset="0"/>
            </a:endParaRPr>
          </a:p>
        </p:txBody>
      </p:sp>
      <p:sp>
        <p:nvSpPr>
          <p:cNvPr id="43" name="TextBox 42"/>
          <p:cNvSpPr txBox="1"/>
          <p:nvPr/>
        </p:nvSpPr>
        <p:spPr>
          <a:xfrm>
            <a:off x="8246079" y="4211343"/>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10</a:t>
            </a:r>
            <a:endParaRPr lang="vi-VN" sz="2800" b="1" dirty="0">
              <a:solidFill>
                <a:schemeClr val="bg1"/>
              </a:solidFill>
              <a:cs typeface="Arial" panose="020B0604020202020204" pitchFamily="34" charset="0"/>
            </a:endParaRPr>
          </a:p>
        </p:txBody>
      </p:sp>
      <p:sp>
        <p:nvSpPr>
          <p:cNvPr id="44" name="TextBox 43"/>
          <p:cNvSpPr txBox="1"/>
          <p:nvPr/>
        </p:nvSpPr>
        <p:spPr>
          <a:xfrm>
            <a:off x="9789622" y="2751310"/>
            <a:ext cx="550151" cy="523220"/>
          </a:xfrm>
          <a:prstGeom prst="rect">
            <a:avLst/>
          </a:prstGeom>
          <a:noFill/>
        </p:spPr>
        <p:txBody>
          <a:bodyPr wrap="none" rtlCol="0">
            <a:spAutoFit/>
          </a:bodyPr>
          <a:lstStyle/>
          <a:p>
            <a:r>
              <a:rPr lang="tr-TR" sz="2800" b="1" dirty="0">
                <a:solidFill>
                  <a:schemeClr val="bg1"/>
                </a:solidFill>
                <a:cs typeface="Arial" panose="020B0604020202020204" pitchFamily="34" charset="0"/>
              </a:rPr>
              <a:t>10</a:t>
            </a:r>
            <a:endParaRPr lang="vi-VN" sz="2800" b="1" dirty="0">
              <a:solidFill>
                <a:schemeClr val="bg1"/>
              </a:solidFill>
              <a:cs typeface="Arial" panose="020B0604020202020204" pitchFamily="34" charset="0"/>
            </a:endParaRPr>
          </a:p>
        </p:txBody>
      </p:sp>
      <p:sp>
        <p:nvSpPr>
          <p:cNvPr id="45" name="Rectangle 44"/>
          <p:cNvSpPr/>
          <p:nvPr/>
        </p:nvSpPr>
        <p:spPr>
          <a:xfrm>
            <a:off x="1544557" y="4606004"/>
            <a:ext cx="1094316" cy="400110"/>
          </a:xfrm>
          <a:prstGeom prst="rect">
            <a:avLst/>
          </a:prstGeom>
        </p:spPr>
        <p:txBody>
          <a:bodyPr wrap="square">
            <a:spAutoFit/>
          </a:bodyPr>
          <a:lstStyle/>
          <a:p>
            <a:pPr algn="ctr"/>
            <a:r>
              <a:rPr lang="tr-TR" sz="2000" b="1" dirty="0">
                <a:solidFill>
                  <a:schemeClr val="bg1"/>
                </a:solidFill>
              </a:rPr>
              <a:t>Türkçe</a:t>
            </a:r>
            <a:endParaRPr lang="en-US" sz="2000" b="1" dirty="0">
              <a:solidFill>
                <a:schemeClr val="bg1"/>
              </a:solidFill>
            </a:endParaRPr>
          </a:p>
        </p:txBody>
      </p:sp>
      <p:sp>
        <p:nvSpPr>
          <p:cNvPr id="46" name="Rectangle 45"/>
          <p:cNvSpPr/>
          <p:nvPr/>
        </p:nvSpPr>
        <p:spPr>
          <a:xfrm>
            <a:off x="3195529" y="3090446"/>
            <a:ext cx="1111425" cy="338554"/>
          </a:xfrm>
          <a:prstGeom prst="rect">
            <a:avLst/>
          </a:prstGeom>
        </p:spPr>
        <p:txBody>
          <a:bodyPr wrap="square">
            <a:spAutoFit/>
          </a:bodyPr>
          <a:lstStyle/>
          <a:p>
            <a:pPr algn="ctr"/>
            <a:r>
              <a:rPr lang="tr-TR" sz="1600" b="1" dirty="0">
                <a:solidFill>
                  <a:schemeClr val="bg1"/>
                </a:solidFill>
              </a:rPr>
              <a:t>Matematik</a:t>
            </a:r>
            <a:endParaRPr lang="en-US" sz="1600" b="1" dirty="0">
              <a:solidFill>
                <a:schemeClr val="bg1"/>
              </a:solidFill>
            </a:endParaRPr>
          </a:p>
        </p:txBody>
      </p:sp>
      <p:sp>
        <p:nvSpPr>
          <p:cNvPr id="47" name="Rectangle 46"/>
          <p:cNvSpPr/>
          <p:nvPr/>
        </p:nvSpPr>
        <p:spPr>
          <a:xfrm>
            <a:off x="6340155" y="3067032"/>
            <a:ext cx="1122958" cy="400110"/>
          </a:xfrm>
          <a:prstGeom prst="rect">
            <a:avLst/>
          </a:prstGeom>
        </p:spPr>
        <p:txBody>
          <a:bodyPr wrap="square">
            <a:spAutoFit/>
          </a:bodyPr>
          <a:lstStyle/>
          <a:p>
            <a:pPr algn="ctr"/>
            <a:r>
              <a:rPr lang="tr-TR" sz="1600" b="1" dirty="0">
                <a:solidFill>
                  <a:schemeClr val="bg1"/>
                </a:solidFill>
              </a:rPr>
              <a:t>İ</a:t>
            </a:r>
            <a:r>
              <a:rPr lang="tr-TR" sz="2000" b="1" dirty="0">
                <a:solidFill>
                  <a:schemeClr val="bg1"/>
                </a:solidFill>
              </a:rPr>
              <a:t>n</a:t>
            </a:r>
            <a:r>
              <a:rPr lang="tr-TR" b="1" dirty="0">
                <a:solidFill>
                  <a:schemeClr val="bg1"/>
                </a:solidFill>
              </a:rPr>
              <a:t>kılap  T</a:t>
            </a:r>
            <a:r>
              <a:rPr lang="tr-TR" sz="1600" b="1" dirty="0">
                <a:solidFill>
                  <a:schemeClr val="bg1"/>
                </a:solidFill>
              </a:rPr>
              <a:t>.</a:t>
            </a:r>
            <a:endParaRPr lang="en-US" sz="1600" b="1" dirty="0">
              <a:solidFill>
                <a:schemeClr val="bg1"/>
              </a:solidFill>
            </a:endParaRPr>
          </a:p>
        </p:txBody>
      </p:sp>
      <p:sp>
        <p:nvSpPr>
          <p:cNvPr id="48" name="Rectangle 47"/>
          <p:cNvSpPr/>
          <p:nvPr/>
        </p:nvSpPr>
        <p:spPr>
          <a:xfrm>
            <a:off x="9538188" y="3172906"/>
            <a:ext cx="1094316" cy="400110"/>
          </a:xfrm>
          <a:prstGeom prst="rect">
            <a:avLst/>
          </a:prstGeom>
        </p:spPr>
        <p:txBody>
          <a:bodyPr wrap="square">
            <a:spAutoFit/>
          </a:bodyPr>
          <a:lstStyle/>
          <a:p>
            <a:pPr algn="ctr"/>
            <a:r>
              <a:rPr lang="tr-TR" sz="2000" b="1" dirty="0">
                <a:solidFill>
                  <a:schemeClr val="bg1"/>
                </a:solidFill>
              </a:rPr>
              <a:t>Din K.</a:t>
            </a:r>
            <a:endParaRPr lang="en-US" sz="2000" b="1" dirty="0">
              <a:solidFill>
                <a:schemeClr val="bg1"/>
              </a:solidFill>
            </a:endParaRPr>
          </a:p>
        </p:txBody>
      </p:sp>
      <p:sp>
        <p:nvSpPr>
          <p:cNvPr id="49" name="Rectangle 48"/>
          <p:cNvSpPr/>
          <p:nvPr/>
        </p:nvSpPr>
        <p:spPr>
          <a:xfrm>
            <a:off x="4782025" y="4605208"/>
            <a:ext cx="1094316" cy="369332"/>
          </a:xfrm>
          <a:prstGeom prst="rect">
            <a:avLst/>
          </a:prstGeom>
        </p:spPr>
        <p:txBody>
          <a:bodyPr wrap="square">
            <a:spAutoFit/>
          </a:bodyPr>
          <a:lstStyle/>
          <a:p>
            <a:pPr algn="ctr"/>
            <a:r>
              <a:rPr lang="tr-TR" b="1" dirty="0">
                <a:solidFill>
                  <a:schemeClr val="bg1"/>
                </a:solidFill>
              </a:rPr>
              <a:t>Fen ve T</a:t>
            </a:r>
            <a:r>
              <a:rPr lang="tr-TR" sz="1200" dirty="0">
                <a:solidFill>
                  <a:schemeClr val="bg1"/>
                </a:solidFill>
              </a:rPr>
              <a:t>.</a:t>
            </a:r>
            <a:endParaRPr lang="en-US" sz="1200" dirty="0">
              <a:solidFill>
                <a:schemeClr val="bg1"/>
              </a:solidFill>
            </a:endParaRPr>
          </a:p>
        </p:txBody>
      </p:sp>
      <p:sp>
        <p:nvSpPr>
          <p:cNvPr id="50" name="Rectangle 49"/>
          <p:cNvSpPr/>
          <p:nvPr/>
        </p:nvSpPr>
        <p:spPr>
          <a:xfrm>
            <a:off x="7944497" y="4581128"/>
            <a:ext cx="1094316" cy="646331"/>
          </a:xfrm>
          <a:prstGeom prst="rect">
            <a:avLst/>
          </a:prstGeom>
        </p:spPr>
        <p:txBody>
          <a:bodyPr wrap="square">
            <a:spAutoFit/>
          </a:bodyPr>
          <a:lstStyle/>
          <a:p>
            <a:pPr algn="ctr"/>
            <a:r>
              <a:rPr lang="tr-TR" b="1" dirty="0">
                <a:solidFill>
                  <a:schemeClr val="bg1"/>
                </a:solidFill>
              </a:rPr>
              <a:t>Yabancı Dil</a:t>
            </a:r>
            <a:endParaRPr lang="en-US" b="1" dirty="0">
              <a:solidFill>
                <a:schemeClr val="bg1"/>
              </a:solidFill>
            </a:endParaRPr>
          </a:p>
        </p:txBody>
      </p:sp>
    </p:spTree>
    <p:extLst>
      <p:ext uri="{BB962C8B-B14F-4D97-AF65-F5344CB8AC3E}">
        <p14:creationId xmlns:p14="http://schemas.microsoft.com/office/powerpoint/2010/main" val="5082509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1000" fill="hold"/>
                                        <p:tgtEl>
                                          <p:spTgt spid="45"/>
                                        </p:tgtEl>
                                        <p:attrNameLst>
                                          <p:attrName>ppt_w</p:attrName>
                                        </p:attrNameLst>
                                      </p:cBhvr>
                                      <p:tavLst>
                                        <p:tav tm="0">
                                          <p:val>
                                            <p:fltVal val="0"/>
                                          </p:val>
                                        </p:tav>
                                        <p:tav tm="100000">
                                          <p:val>
                                            <p:strVal val="#ppt_w"/>
                                          </p:val>
                                        </p:tav>
                                      </p:tavLst>
                                    </p:anim>
                                    <p:anim calcmode="lin" valueType="num">
                                      <p:cBhvr>
                                        <p:cTn id="14" dur="1000" fill="hold"/>
                                        <p:tgtEl>
                                          <p:spTgt spid="45"/>
                                        </p:tgtEl>
                                        <p:attrNameLst>
                                          <p:attrName>ppt_h</p:attrName>
                                        </p:attrNameLst>
                                      </p:cBhvr>
                                      <p:tavLst>
                                        <p:tav tm="0">
                                          <p:val>
                                            <p:fltVal val="0"/>
                                          </p:val>
                                        </p:tav>
                                        <p:tav tm="100000">
                                          <p:val>
                                            <p:strVal val="#ppt_h"/>
                                          </p:val>
                                        </p:tav>
                                      </p:tavLst>
                                    </p:anim>
                                    <p:anim calcmode="lin" valueType="num">
                                      <p:cBhvr>
                                        <p:cTn id="15" dur="1000" fill="hold"/>
                                        <p:tgtEl>
                                          <p:spTgt spid="45"/>
                                        </p:tgtEl>
                                        <p:attrNameLst>
                                          <p:attrName>style.rotation</p:attrName>
                                        </p:attrNameLst>
                                      </p:cBhvr>
                                      <p:tavLst>
                                        <p:tav tm="0">
                                          <p:val>
                                            <p:fltVal val="90"/>
                                          </p:val>
                                        </p:tav>
                                        <p:tav tm="100000">
                                          <p:val>
                                            <p:fltVal val="0"/>
                                          </p:val>
                                        </p:tav>
                                      </p:tavLst>
                                    </p:anim>
                                    <p:animEffect transition="in" filter="fade">
                                      <p:cBhvr>
                                        <p:cTn id="16" dur="1000"/>
                                        <p:tgtEl>
                                          <p:spTgt spid="4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fltVal val="0"/>
                                          </p:val>
                                        </p:tav>
                                        <p:tav tm="100000">
                                          <p:val>
                                            <p:strVal val="#ppt_w"/>
                                          </p:val>
                                        </p:tav>
                                      </p:tavLst>
                                    </p:anim>
                                    <p:anim calcmode="lin" valueType="num">
                                      <p:cBhvr>
                                        <p:cTn id="20" dur="1000" fill="hold"/>
                                        <p:tgtEl>
                                          <p:spTgt spid="39"/>
                                        </p:tgtEl>
                                        <p:attrNameLst>
                                          <p:attrName>ppt_h</p:attrName>
                                        </p:attrNameLst>
                                      </p:cBhvr>
                                      <p:tavLst>
                                        <p:tav tm="0">
                                          <p:val>
                                            <p:fltVal val="0"/>
                                          </p:val>
                                        </p:tav>
                                        <p:tav tm="100000">
                                          <p:val>
                                            <p:strVal val="#ppt_h"/>
                                          </p:val>
                                        </p:tav>
                                      </p:tavLst>
                                    </p:anim>
                                    <p:anim calcmode="lin" valueType="num">
                                      <p:cBhvr>
                                        <p:cTn id="21" dur="1000" fill="hold"/>
                                        <p:tgtEl>
                                          <p:spTgt spid="39"/>
                                        </p:tgtEl>
                                        <p:attrNameLst>
                                          <p:attrName>style.rotation</p:attrName>
                                        </p:attrNameLst>
                                      </p:cBhvr>
                                      <p:tavLst>
                                        <p:tav tm="0">
                                          <p:val>
                                            <p:fltVal val="90"/>
                                          </p:val>
                                        </p:tav>
                                        <p:tav tm="100000">
                                          <p:val>
                                            <p:fltVal val="0"/>
                                          </p:val>
                                        </p:tav>
                                      </p:tavLst>
                                    </p:anim>
                                    <p:animEffect transition="in" filter="fade">
                                      <p:cBhvr>
                                        <p:cTn id="22" dur="1000"/>
                                        <p:tgtEl>
                                          <p:spTgt spid="39"/>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1000" fill="hold"/>
                                        <p:tgtEl>
                                          <p:spTgt spid="46"/>
                                        </p:tgtEl>
                                        <p:attrNameLst>
                                          <p:attrName>ppt_w</p:attrName>
                                        </p:attrNameLst>
                                      </p:cBhvr>
                                      <p:tavLst>
                                        <p:tav tm="0">
                                          <p:val>
                                            <p:fltVal val="0"/>
                                          </p:val>
                                        </p:tav>
                                        <p:tav tm="100000">
                                          <p:val>
                                            <p:strVal val="#ppt_w"/>
                                          </p:val>
                                        </p:tav>
                                      </p:tavLst>
                                    </p:anim>
                                    <p:anim calcmode="lin" valueType="num">
                                      <p:cBhvr>
                                        <p:cTn id="37" dur="1000" fill="hold"/>
                                        <p:tgtEl>
                                          <p:spTgt spid="46"/>
                                        </p:tgtEl>
                                        <p:attrNameLst>
                                          <p:attrName>ppt_h</p:attrName>
                                        </p:attrNameLst>
                                      </p:cBhvr>
                                      <p:tavLst>
                                        <p:tav tm="0">
                                          <p:val>
                                            <p:fltVal val="0"/>
                                          </p:val>
                                        </p:tav>
                                        <p:tav tm="100000">
                                          <p:val>
                                            <p:strVal val="#ppt_h"/>
                                          </p:val>
                                        </p:tav>
                                      </p:tavLst>
                                    </p:anim>
                                    <p:anim calcmode="lin" valueType="num">
                                      <p:cBhvr>
                                        <p:cTn id="38" dur="1000" fill="hold"/>
                                        <p:tgtEl>
                                          <p:spTgt spid="46"/>
                                        </p:tgtEl>
                                        <p:attrNameLst>
                                          <p:attrName>style.rotation</p:attrName>
                                        </p:attrNameLst>
                                      </p:cBhvr>
                                      <p:tavLst>
                                        <p:tav tm="0">
                                          <p:val>
                                            <p:fltVal val="90"/>
                                          </p:val>
                                        </p:tav>
                                        <p:tav tm="100000">
                                          <p:val>
                                            <p:fltVal val="0"/>
                                          </p:val>
                                        </p:tav>
                                      </p:tavLst>
                                    </p:anim>
                                    <p:animEffect transition="in" filter="fade">
                                      <p:cBhvr>
                                        <p:cTn id="39" dur="1000"/>
                                        <p:tgtEl>
                                          <p:spTgt spid="4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1000" fill="hold"/>
                                        <p:tgtEl>
                                          <p:spTgt spid="40"/>
                                        </p:tgtEl>
                                        <p:attrNameLst>
                                          <p:attrName>ppt_w</p:attrName>
                                        </p:attrNameLst>
                                      </p:cBhvr>
                                      <p:tavLst>
                                        <p:tav tm="0">
                                          <p:val>
                                            <p:fltVal val="0"/>
                                          </p:val>
                                        </p:tav>
                                        <p:tav tm="100000">
                                          <p:val>
                                            <p:strVal val="#ppt_w"/>
                                          </p:val>
                                        </p:tav>
                                      </p:tavLst>
                                    </p:anim>
                                    <p:anim calcmode="lin" valueType="num">
                                      <p:cBhvr>
                                        <p:cTn id="43" dur="1000" fill="hold"/>
                                        <p:tgtEl>
                                          <p:spTgt spid="40"/>
                                        </p:tgtEl>
                                        <p:attrNameLst>
                                          <p:attrName>ppt_h</p:attrName>
                                        </p:attrNameLst>
                                      </p:cBhvr>
                                      <p:tavLst>
                                        <p:tav tm="0">
                                          <p:val>
                                            <p:fltVal val="0"/>
                                          </p:val>
                                        </p:tav>
                                        <p:tav tm="100000">
                                          <p:val>
                                            <p:strVal val="#ppt_h"/>
                                          </p:val>
                                        </p:tav>
                                      </p:tavLst>
                                    </p:anim>
                                    <p:anim calcmode="lin" valueType="num">
                                      <p:cBhvr>
                                        <p:cTn id="44" dur="1000" fill="hold"/>
                                        <p:tgtEl>
                                          <p:spTgt spid="40"/>
                                        </p:tgtEl>
                                        <p:attrNameLst>
                                          <p:attrName>style.rotation</p:attrName>
                                        </p:attrNameLst>
                                      </p:cBhvr>
                                      <p:tavLst>
                                        <p:tav tm="0">
                                          <p:val>
                                            <p:fltVal val="90"/>
                                          </p:val>
                                        </p:tav>
                                        <p:tav tm="100000">
                                          <p:val>
                                            <p:fltVal val="0"/>
                                          </p:val>
                                        </p:tav>
                                      </p:tavLst>
                                    </p:anim>
                                    <p:animEffect transition="in" filter="fade">
                                      <p:cBhvr>
                                        <p:cTn id="45" dur="1000"/>
                                        <p:tgtEl>
                                          <p:spTgt spid="40"/>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par>
                          <p:cTn id="50" fill="hold">
                            <p:stCondLst>
                              <p:cond delay="3000"/>
                            </p:stCondLst>
                            <p:childTnLst>
                              <p:par>
                                <p:cTn id="51" presetID="31"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fltVal val="0"/>
                                          </p:val>
                                        </p:tav>
                                        <p:tav tm="100000">
                                          <p:val>
                                            <p:strVal val="#ppt_w"/>
                                          </p:val>
                                        </p:tav>
                                      </p:tavLst>
                                    </p:anim>
                                    <p:anim calcmode="lin" valueType="num">
                                      <p:cBhvr>
                                        <p:cTn id="54" dur="1000" fill="hold"/>
                                        <p:tgtEl>
                                          <p:spTgt spid="14"/>
                                        </p:tgtEl>
                                        <p:attrNameLst>
                                          <p:attrName>ppt_h</p:attrName>
                                        </p:attrNameLst>
                                      </p:cBhvr>
                                      <p:tavLst>
                                        <p:tav tm="0">
                                          <p:val>
                                            <p:fltVal val="0"/>
                                          </p:val>
                                        </p:tav>
                                        <p:tav tm="100000">
                                          <p:val>
                                            <p:strVal val="#ppt_h"/>
                                          </p:val>
                                        </p:tav>
                                      </p:tavLst>
                                    </p:anim>
                                    <p:anim calcmode="lin" valueType="num">
                                      <p:cBhvr>
                                        <p:cTn id="55" dur="1000" fill="hold"/>
                                        <p:tgtEl>
                                          <p:spTgt spid="14"/>
                                        </p:tgtEl>
                                        <p:attrNameLst>
                                          <p:attrName>style.rotation</p:attrName>
                                        </p:attrNameLst>
                                      </p:cBhvr>
                                      <p:tavLst>
                                        <p:tav tm="0">
                                          <p:val>
                                            <p:fltVal val="90"/>
                                          </p:val>
                                        </p:tav>
                                        <p:tav tm="100000">
                                          <p:val>
                                            <p:fltVal val="0"/>
                                          </p:val>
                                        </p:tav>
                                      </p:tavLst>
                                    </p:anim>
                                    <p:animEffect transition="in" filter="fade">
                                      <p:cBhvr>
                                        <p:cTn id="56" dur="1000"/>
                                        <p:tgtEl>
                                          <p:spTgt spid="14"/>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1000" fill="hold"/>
                                        <p:tgtEl>
                                          <p:spTgt spid="49"/>
                                        </p:tgtEl>
                                        <p:attrNameLst>
                                          <p:attrName>ppt_w</p:attrName>
                                        </p:attrNameLst>
                                      </p:cBhvr>
                                      <p:tavLst>
                                        <p:tav tm="0">
                                          <p:val>
                                            <p:fltVal val="0"/>
                                          </p:val>
                                        </p:tav>
                                        <p:tav tm="100000">
                                          <p:val>
                                            <p:strVal val="#ppt_w"/>
                                          </p:val>
                                        </p:tav>
                                      </p:tavLst>
                                    </p:anim>
                                    <p:anim calcmode="lin" valueType="num">
                                      <p:cBhvr>
                                        <p:cTn id="60" dur="1000" fill="hold"/>
                                        <p:tgtEl>
                                          <p:spTgt spid="49"/>
                                        </p:tgtEl>
                                        <p:attrNameLst>
                                          <p:attrName>ppt_h</p:attrName>
                                        </p:attrNameLst>
                                      </p:cBhvr>
                                      <p:tavLst>
                                        <p:tav tm="0">
                                          <p:val>
                                            <p:fltVal val="0"/>
                                          </p:val>
                                        </p:tav>
                                        <p:tav tm="100000">
                                          <p:val>
                                            <p:strVal val="#ppt_h"/>
                                          </p:val>
                                        </p:tav>
                                      </p:tavLst>
                                    </p:anim>
                                    <p:anim calcmode="lin" valueType="num">
                                      <p:cBhvr>
                                        <p:cTn id="61" dur="1000" fill="hold"/>
                                        <p:tgtEl>
                                          <p:spTgt spid="49"/>
                                        </p:tgtEl>
                                        <p:attrNameLst>
                                          <p:attrName>style.rotation</p:attrName>
                                        </p:attrNameLst>
                                      </p:cBhvr>
                                      <p:tavLst>
                                        <p:tav tm="0">
                                          <p:val>
                                            <p:fltVal val="90"/>
                                          </p:val>
                                        </p:tav>
                                        <p:tav tm="100000">
                                          <p:val>
                                            <p:fltVal val="0"/>
                                          </p:val>
                                        </p:tav>
                                      </p:tavLst>
                                    </p:anim>
                                    <p:animEffect transition="in" filter="fade">
                                      <p:cBhvr>
                                        <p:cTn id="62" dur="1000"/>
                                        <p:tgtEl>
                                          <p:spTgt spid="49"/>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1000" fill="hold"/>
                                        <p:tgtEl>
                                          <p:spTgt spid="41"/>
                                        </p:tgtEl>
                                        <p:attrNameLst>
                                          <p:attrName>ppt_w</p:attrName>
                                        </p:attrNameLst>
                                      </p:cBhvr>
                                      <p:tavLst>
                                        <p:tav tm="0">
                                          <p:val>
                                            <p:fltVal val="0"/>
                                          </p:val>
                                        </p:tav>
                                        <p:tav tm="100000">
                                          <p:val>
                                            <p:strVal val="#ppt_w"/>
                                          </p:val>
                                        </p:tav>
                                      </p:tavLst>
                                    </p:anim>
                                    <p:anim calcmode="lin" valueType="num">
                                      <p:cBhvr>
                                        <p:cTn id="66" dur="1000" fill="hold"/>
                                        <p:tgtEl>
                                          <p:spTgt spid="41"/>
                                        </p:tgtEl>
                                        <p:attrNameLst>
                                          <p:attrName>ppt_h</p:attrName>
                                        </p:attrNameLst>
                                      </p:cBhvr>
                                      <p:tavLst>
                                        <p:tav tm="0">
                                          <p:val>
                                            <p:fltVal val="0"/>
                                          </p:val>
                                        </p:tav>
                                        <p:tav tm="100000">
                                          <p:val>
                                            <p:strVal val="#ppt_h"/>
                                          </p:val>
                                        </p:tav>
                                      </p:tavLst>
                                    </p:anim>
                                    <p:anim calcmode="lin" valueType="num">
                                      <p:cBhvr>
                                        <p:cTn id="67" dur="1000" fill="hold"/>
                                        <p:tgtEl>
                                          <p:spTgt spid="41"/>
                                        </p:tgtEl>
                                        <p:attrNameLst>
                                          <p:attrName>style.rotation</p:attrName>
                                        </p:attrNameLst>
                                      </p:cBhvr>
                                      <p:tavLst>
                                        <p:tav tm="0">
                                          <p:val>
                                            <p:fltVal val="90"/>
                                          </p:val>
                                        </p:tav>
                                        <p:tav tm="100000">
                                          <p:val>
                                            <p:fltVal val="0"/>
                                          </p:val>
                                        </p:tav>
                                      </p:tavLst>
                                    </p:anim>
                                    <p:animEffect transition="in" filter="fade">
                                      <p:cBhvr>
                                        <p:cTn id="68" dur="1000"/>
                                        <p:tgtEl>
                                          <p:spTgt spid="41"/>
                                        </p:tgtEl>
                                      </p:cBhvr>
                                    </p:animEffect>
                                  </p:childTnLst>
                                </p:cTn>
                              </p:par>
                            </p:childTnLst>
                          </p:cTn>
                        </p:par>
                        <p:par>
                          <p:cTn id="69" fill="hold">
                            <p:stCondLst>
                              <p:cond delay="4000"/>
                            </p:stCondLst>
                            <p:childTnLst>
                              <p:par>
                                <p:cTn id="70" presetID="22" presetClass="entr" presetSubtype="4"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par>
                          <p:cTn id="73" fill="hold">
                            <p:stCondLst>
                              <p:cond delay="4500"/>
                            </p:stCondLst>
                            <p:childTnLst>
                              <p:par>
                                <p:cTn id="74" presetID="31" presetClass="entr" presetSubtype="0"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1000" fill="hold"/>
                                        <p:tgtEl>
                                          <p:spTgt spid="29"/>
                                        </p:tgtEl>
                                        <p:attrNameLst>
                                          <p:attrName>ppt_w</p:attrName>
                                        </p:attrNameLst>
                                      </p:cBhvr>
                                      <p:tavLst>
                                        <p:tav tm="0">
                                          <p:val>
                                            <p:fltVal val="0"/>
                                          </p:val>
                                        </p:tav>
                                        <p:tav tm="100000">
                                          <p:val>
                                            <p:strVal val="#ppt_w"/>
                                          </p:val>
                                        </p:tav>
                                      </p:tavLst>
                                    </p:anim>
                                    <p:anim calcmode="lin" valueType="num">
                                      <p:cBhvr>
                                        <p:cTn id="77" dur="1000" fill="hold"/>
                                        <p:tgtEl>
                                          <p:spTgt spid="29"/>
                                        </p:tgtEl>
                                        <p:attrNameLst>
                                          <p:attrName>ppt_h</p:attrName>
                                        </p:attrNameLst>
                                      </p:cBhvr>
                                      <p:tavLst>
                                        <p:tav tm="0">
                                          <p:val>
                                            <p:fltVal val="0"/>
                                          </p:val>
                                        </p:tav>
                                        <p:tav tm="100000">
                                          <p:val>
                                            <p:strVal val="#ppt_h"/>
                                          </p:val>
                                        </p:tav>
                                      </p:tavLst>
                                    </p:anim>
                                    <p:anim calcmode="lin" valueType="num">
                                      <p:cBhvr>
                                        <p:cTn id="78" dur="1000" fill="hold"/>
                                        <p:tgtEl>
                                          <p:spTgt spid="29"/>
                                        </p:tgtEl>
                                        <p:attrNameLst>
                                          <p:attrName>style.rotation</p:attrName>
                                        </p:attrNameLst>
                                      </p:cBhvr>
                                      <p:tavLst>
                                        <p:tav tm="0">
                                          <p:val>
                                            <p:fltVal val="90"/>
                                          </p:val>
                                        </p:tav>
                                        <p:tav tm="100000">
                                          <p:val>
                                            <p:fltVal val="0"/>
                                          </p:val>
                                        </p:tav>
                                      </p:tavLst>
                                    </p:anim>
                                    <p:animEffect transition="in" filter="fade">
                                      <p:cBhvr>
                                        <p:cTn id="79" dur="1000"/>
                                        <p:tgtEl>
                                          <p:spTgt spid="29"/>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1000" fill="hold"/>
                                        <p:tgtEl>
                                          <p:spTgt spid="47"/>
                                        </p:tgtEl>
                                        <p:attrNameLst>
                                          <p:attrName>ppt_w</p:attrName>
                                        </p:attrNameLst>
                                      </p:cBhvr>
                                      <p:tavLst>
                                        <p:tav tm="0">
                                          <p:val>
                                            <p:fltVal val="0"/>
                                          </p:val>
                                        </p:tav>
                                        <p:tav tm="100000">
                                          <p:val>
                                            <p:strVal val="#ppt_w"/>
                                          </p:val>
                                        </p:tav>
                                      </p:tavLst>
                                    </p:anim>
                                    <p:anim calcmode="lin" valueType="num">
                                      <p:cBhvr>
                                        <p:cTn id="83" dur="1000" fill="hold"/>
                                        <p:tgtEl>
                                          <p:spTgt spid="47"/>
                                        </p:tgtEl>
                                        <p:attrNameLst>
                                          <p:attrName>ppt_h</p:attrName>
                                        </p:attrNameLst>
                                      </p:cBhvr>
                                      <p:tavLst>
                                        <p:tav tm="0">
                                          <p:val>
                                            <p:fltVal val="0"/>
                                          </p:val>
                                        </p:tav>
                                        <p:tav tm="100000">
                                          <p:val>
                                            <p:strVal val="#ppt_h"/>
                                          </p:val>
                                        </p:tav>
                                      </p:tavLst>
                                    </p:anim>
                                    <p:anim calcmode="lin" valueType="num">
                                      <p:cBhvr>
                                        <p:cTn id="84" dur="1000" fill="hold"/>
                                        <p:tgtEl>
                                          <p:spTgt spid="47"/>
                                        </p:tgtEl>
                                        <p:attrNameLst>
                                          <p:attrName>style.rotation</p:attrName>
                                        </p:attrNameLst>
                                      </p:cBhvr>
                                      <p:tavLst>
                                        <p:tav tm="0">
                                          <p:val>
                                            <p:fltVal val="90"/>
                                          </p:val>
                                        </p:tav>
                                        <p:tav tm="100000">
                                          <p:val>
                                            <p:fltVal val="0"/>
                                          </p:val>
                                        </p:tav>
                                      </p:tavLst>
                                    </p:anim>
                                    <p:animEffect transition="in" filter="fade">
                                      <p:cBhvr>
                                        <p:cTn id="85" dur="1000"/>
                                        <p:tgtEl>
                                          <p:spTgt spid="47"/>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p:cTn id="88" dur="1000" fill="hold"/>
                                        <p:tgtEl>
                                          <p:spTgt spid="42"/>
                                        </p:tgtEl>
                                        <p:attrNameLst>
                                          <p:attrName>ppt_w</p:attrName>
                                        </p:attrNameLst>
                                      </p:cBhvr>
                                      <p:tavLst>
                                        <p:tav tm="0">
                                          <p:val>
                                            <p:fltVal val="0"/>
                                          </p:val>
                                        </p:tav>
                                        <p:tav tm="100000">
                                          <p:val>
                                            <p:strVal val="#ppt_w"/>
                                          </p:val>
                                        </p:tav>
                                      </p:tavLst>
                                    </p:anim>
                                    <p:anim calcmode="lin" valueType="num">
                                      <p:cBhvr>
                                        <p:cTn id="89" dur="1000" fill="hold"/>
                                        <p:tgtEl>
                                          <p:spTgt spid="42"/>
                                        </p:tgtEl>
                                        <p:attrNameLst>
                                          <p:attrName>ppt_h</p:attrName>
                                        </p:attrNameLst>
                                      </p:cBhvr>
                                      <p:tavLst>
                                        <p:tav tm="0">
                                          <p:val>
                                            <p:fltVal val="0"/>
                                          </p:val>
                                        </p:tav>
                                        <p:tav tm="100000">
                                          <p:val>
                                            <p:strVal val="#ppt_h"/>
                                          </p:val>
                                        </p:tav>
                                      </p:tavLst>
                                    </p:anim>
                                    <p:anim calcmode="lin" valueType="num">
                                      <p:cBhvr>
                                        <p:cTn id="90" dur="1000" fill="hold"/>
                                        <p:tgtEl>
                                          <p:spTgt spid="42"/>
                                        </p:tgtEl>
                                        <p:attrNameLst>
                                          <p:attrName>style.rotation</p:attrName>
                                        </p:attrNameLst>
                                      </p:cBhvr>
                                      <p:tavLst>
                                        <p:tav tm="0">
                                          <p:val>
                                            <p:fltVal val="90"/>
                                          </p:val>
                                        </p:tav>
                                        <p:tav tm="100000">
                                          <p:val>
                                            <p:fltVal val="0"/>
                                          </p:val>
                                        </p:tav>
                                      </p:tavLst>
                                    </p:anim>
                                    <p:animEffect transition="in" filter="fade">
                                      <p:cBhvr>
                                        <p:cTn id="91" dur="1000"/>
                                        <p:tgtEl>
                                          <p:spTgt spid="42"/>
                                        </p:tgtEl>
                                      </p:cBhvr>
                                    </p:animEffect>
                                  </p:childTnLst>
                                </p:cTn>
                              </p:par>
                            </p:childTnLst>
                          </p:cTn>
                        </p:par>
                        <p:par>
                          <p:cTn id="92" fill="hold">
                            <p:stCondLst>
                              <p:cond delay="5500"/>
                            </p:stCondLst>
                            <p:childTnLst>
                              <p:par>
                                <p:cTn id="93" presetID="22" presetClass="entr" presetSubtype="1"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6000"/>
                            </p:stCondLst>
                            <p:childTnLst>
                              <p:par>
                                <p:cTn id="97" presetID="31" presetClass="entr" presetSubtype="0"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1000" fill="hold"/>
                                        <p:tgtEl>
                                          <p:spTgt spid="19"/>
                                        </p:tgtEl>
                                        <p:attrNameLst>
                                          <p:attrName>ppt_w</p:attrName>
                                        </p:attrNameLst>
                                      </p:cBhvr>
                                      <p:tavLst>
                                        <p:tav tm="0">
                                          <p:val>
                                            <p:fltVal val="0"/>
                                          </p:val>
                                        </p:tav>
                                        <p:tav tm="100000">
                                          <p:val>
                                            <p:strVal val="#ppt_w"/>
                                          </p:val>
                                        </p:tav>
                                      </p:tavLst>
                                    </p:anim>
                                    <p:anim calcmode="lin" valueType="num">
                                      <p:cBhvr>
                                        <p:cTn id="100" dur="1000" fill="hold"/>
                                        <p:tgtEl>
                                          <p:spTgt spid="19"/>
                                        </p:tgtEl>
                                        <p:attrNameLst>
                                          <p:attrName>ppt_h</p:attrName>
                                        </p:attrNameLst>
                                      </p:cBhvr>
                                      <p:tavLst>
                                        <p:tav tm="0">
                                          <p:val>
                                            <p:fltVal val="0"/>
                                          </p:val>
                                        </p:tav>
                                        <p:tav tm="100000">
                                          <p:val>
                                            <p:strVal val="#ppt_h"/>
                                          </p:val>
                                        </p:tav>
                                      </p:tavLst>
                                    </p:anim>
                                    <p:anim calcmode="lin" valueType="num">
                                      <p:cBhvr>
                                        <p:cTn id="101" dur="1000" fill="hold"/>
                                        <p:tgtEl>
                                          <p:spTgt spid="19"/>
                                        </p:tgtEl>
                                        <p:attrNameLst>
                                          <p:attrName>style.rotation</p:attrName>
                                        </p:attrNameLst>
                                      </p:cBhvr>
                                      <p:tavLst>
                                        <p:tav tm="0">
                                          <p:val>
                                            <p:fltVal val="90"/>
                                          </p:val>
                                        </p:tav>
                                        <p:tav tm="100000">
                                          <p:val>
                                            <p:fltVal val="0"/>
                                          </p:val>
                                        </p:tav>
                                      </p:tavLst>
                                    </p:anim>
                                    <p:animEffect transition="in" filter="fade">
                                      <p:cBhvr>
                                        <p:cTn id="102" dur="1000"/>
                                        <p:tgtEl>
                                          <p:spTgt spid="19"/>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1000" fill="hold"/>
                                        <p:tgtEl>
                                          <p:spTgt spid="50"/>
                                        </p:tgtEl>
                                        <p:attrNameLst>
                                          <p:attrName>ppt_w</p:attrName>
                                        </p:attrNameLst>
                                      </p:cBhvr>
                                      <p:tavLst>
                                        <p:tav tm="0">
                                          <p:val>
                                            <p:fltVal val="0"/>
                                          </p:val>
                                        </p:tav>
                                        <p:tav tm="100000">
                                          <p:val>
                                            <p:strVal val="#ppt_w"/>
                                          </p:val>
                                        </p:tav>
                                      </p:tavLst>
                                    </p:anim>
                                    <p:anim calcmode="lin" valueType="num">
                                      <p:cBhvr>
                                        <p:cTn id="106" dur="1000" fill="hold"/>
                                        <p:tgtEl>
                                          <p:spTgt spid="50"/>
                                        </p:tgtEl>
                                        <p:attrNameLst>
                                          <p:attrName>ppt_h</p:attrName>
                                        </p:attrNameLst>
                                      </p:cBhvr>
                                      <p:tavLst>
                                        <p:tav tm="0">
                                          <p:val>
                                            <p:fltVal val="0"/>
                                          </p:val>
                                        </p:tav>
                                        <p:tav tm="100000">
                                          <p:val>
                                            <p:strVal val="#ppt_h"/>
                                          </p:val>
                                        </p:tav>
                                      </p:tavLst>
                                    </p:anim>
                                    <p:anim calcmode="lin" valueType="num">
                                      <p:cBhvr>
                                        <p:cTn id="107" dur="1000" fill="hold"/>
                                        <p:tgtEl>
                                          <p:spTgt spid="50"/>
                                        </p:tgtEl>
                                        <p:attrNameLst>
                                          <p:attrName>style.rotation</p:attrName>
                                        </p:attrNameLst>
                                      </p:cBhvr>
                                      <p:tavLst>
                                        <p:tav tm="0">
                                          <p:val>
                                            <p:fltVal val="90"/>
                                          </p:val>
                                        </p:tav>
                                        <p:tav tm="100000">
                                          <p:val>
                                            <p:fltVal val="0"/>
                                          </p:val>
                                        </p:tav>
                                      </p:tavLst>
                                    </p:anim>
                                    <p:animEffect transition="in" filter="fade">
                                      <p:cBhvr>
                                        <p:cTn id="108" dur="1000"/>
                                        <p:tgtEl>
                                          <p:spTgt spid="50"/>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p:cTn id="111" dur="1000" fill="hold"/>
                                        <p:tgtEl>
                                          <p:spTgt spid="43"/>
                                        </p:tgtEl>
                                        <p:attrNameLst>
                                          <p:attrName>ppt_w</p:attrName>
                                        </p:attrNameLst>
                                      </p:cBhvr>
                                      <p:tavLst>
                                        <p:tav tm="0">
                                          <p:val>
                                            <p:fltVal val="0"/>
                                          </p:val>
                                        </p:tav>
                                        <p:tav tm="100000">
                                          <p:val>
                                            <p:strVal val="#ppt_w"/>
                                          </p:val>
                                        </p:tav>
                                      </p:tavLst>
                                    </p:anim>
                                    <p:anim calcmode="lin" valueType="num">
                                      <p:cBhvr>
                                        <p:cTn id="112" dur="1000" fill="hold"/>
                                        <p:tgtEl>
                                          <p:spTgt spid="43"/>
                                        </p:tgtEl>
                                        <p:attrNameLst>
                                          <p:attrName>ppt_h</p:attrName>
                                        </p:attrNameLst>
                                      </p:cBhvr>
                                      <p:tavLst>
                                        <p:tav tm="0">
                                          <p:val>
                                            <p:fltVal val="0"/>
                                          </p:val>
                                        </p:tav>
                                        <p:tav tm="100000">
                                          <p:val>
                                            <p:strVal val="#ppt_h"/>
                                          </p:val>
                                        </p:tav>
                                      </p:tavLst>
                                    </p:anim>
                                    <p:anim calcmode="lin" valueType="num">
                                      <p:cBhvr>
                                        <p:cTn id="113" dur="1000" fill="hold"/>
                                        <p:tgtEl>
                                          <p:spTgt spid="43"/>
                                        </p:tgtEl>
                                        <p:attrNameLst>
                                          <p:attrName>style.rotation</p:attrName>
                                        </p:attrNameLst>
                                      </p:cBhvr>
                                      <p:tavLst>
                                        <p:tav tm="0">
                                          <p:val>
                                            <p:fltVal val="90"/>
                                          </p:val>
                                        </p:tav>
                                        <p:tav tm="100000">
                                          <p:val>
                                            <p:fltVal val="0"/>
                                          </p:val>
                                        </p:tav>
                                      </p:tavLst>
                                    </p:anim>
                                    <p:animEffect transition="in" filter="fade">
                                      <p:cBhvr>
                                        <p:cTn id="114" dur="1000"/>
                                        <p:tgtEl>
                                          <p:spTgt spid="43"/>
                                        </p:tgtEl>
                                      </p:cBhvr>
                                    </p:animEffect>
                                  </p:childTnLst>
                                </p:cTn>
                              </p:par>
                            </p:childTnLst>
                          </p:cTn>
                        </p:par>
                        <p:par>
                          <p:cTn id="115" fill="hold">
                            <p:stCondLst>
                              <p:cond delay="7000"/>
                            </p:stCondLst>
                            <p:childTnLst>
                              <p:par>
                                <p:cTn id="116" presetID="22" presetClass="entr" presetSubtype="4"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wipe(down)">
                                      <p:cBhvr>
                                        <p:cTn id="118" dur="500"/>
                                        <p:tgtEl>
                                          <p:spTgt spid="37"/>
                                        </p:tgtEl>
                                      </p:cBhvr>
                                    </p:animEffect>
                                  </p:childTnLst>
                                </p:cTn>
                              </p:par>
                            </p:childTnLst>
                          </p:cTn>
                        </p:par>
                        <p:par>
                          <p:cTn id="119" fill="hold">
                            <p:stCondLst>
                              <p:cond delay="7500"/>
                            </p:stCondLst>
                            <p:childTnLst>
                              <p:par>
                                <p:cTn id="120" presetID="31" presetClass="entr" presetSubtype="0" fill="hold"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1000" fill="hold"/>
                                        <p:tgtEl>
                                          <p:spTgt spid="24"/>
                                        </p:tgtEl>
                                        <p:attrNameLst>
                                          <p:attrName>ppt_w</p:attrName>
                                        </p:attrNameLst>
                                      </p:cBhvr>
                                      <p:tavLst>
                                        <p:tav tm="0">
                                          <p:val>
                                            <p:fltVal val="0"/>
                                          </p:val>
                                        </p:tav>
                                        <p:tav tm="100000">
                                          <p:val>
                                            <p:strVal val="#ppt_w"/>
                                          </p:val>
                                        </p:tav>
                                      </p:tavLst>
                                    </p:anim>
                                    <p:anim calcmode="lin" valueType="num">
                                      <p:cBhvr>
                                        <p:cTn id="123" dur="1000" fill="hold"/>
                                        <p:tgtEl>
                                          <p:spTgt spid="24"/>
                                        </p:tgtEl>
                                        <p:attrNameLst>
                                          <p:attrName>ppt_h</p:attrName>
                                        </p:attrNameLst>
                                      </p:cBhvr>
                                      <p:tavLst>
                                        <p:tav tm="0">
                                          <p:val>
                                            <p:fltVal val="0"/>
                                          </p:val>
                                        </p:tav>
                                        <p:tav tm="100000">
                                          <p:val>
                                            <p:strVal val="#ppt_h"/>
                                          </p:val>
                                        </p:tav>
                                      </p:tavLst>
                                    </p:anim>
                                    <p:anim calcmode="lin" valueType="num">
                                      <p:cBhvr>
                                        <p:cTn id="124" dur="1000" fill="hold"/>
                                        <p:tgtEl>
                                          <p:spTgt spid="24"/>
                                        </p:tgtEl>
                                        <p:attrNameLst>
                                          <p:attrName>style.rotation</p:attrName>
                                        </p:attrNameLst>
                                      </p:cBhvr>
                                      <p:tavLst>
                                        <p:tav tm="0">
                                          <p:val>
                                            <p:fltVal val="90"/>
                                          </p:val>
                                        </p:tav>
                                        <p:tav tm="100000">
                                          <p:val>
                                            <p:fltVal val="0"/>
                                          </p:val>
                                        </p:tav>
                                      </p:tavLst>
                                    </p:anim>
                                    <p:animEffect transition="in" filter="fade">
                                      <p:cBhvr>
                                        <p:cTn id="125" dur="1000"/>
                                        <p:tgtEl>
                                          <p:spTgt spid="24"/>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1000" fill="hold"/>
                                        <p:tgtEl>
                                          <p:spTgt spid="44"/>
                                        </p:tgtEl>
                                        <p:attrNameLst>
                                          <p:attrName>ppt_w</p:attrName>
                                        </p:attrNameLst>
                                      </p:cBhvr>
                                      <p:tavLst>
                                        <p:tav tm="0">
                                          <p:val>
                                            <p:fltVal val="0"/>
                                          </p:val>
                                        </p:tav>
                                        <p:tav tm="100000">
                                          <p:val>
                                            <p:strVal val="#ppt_w"/>
                                          </p:val>
                                        </p:tav>
                                      </p:tavLst>
                                    </p:anim>
                                    <p:anim calcmode="lin" valueType="num">
                                      <p:cBhvr>
                                        <p:cTn id="129" dur="1000" fill="hold"/>
                                        <p:tgtEl>
                                          <p:spTgt spid="44"/>
                                        </p:tgtEl>
                                        <p:attrNameLst>
                                          <p:attrName>ppt_h</p:attrName>
                                        </p:attrNameLst>
                                      </p:cBhvr>
                                      <p:tavLst>
                                        <p:tav tm="0">
                                          <p:val>
                                            <p:fltVal val="0"/>
                                          </p:val>
                                        </p:tav>
                                        <p:tav tm="100000">
                                          <p:val>
                                            <p:strVal val="#ppt_h"/>
                                          </p:val>
                                        </p:tav>
                                      </p:tavLst>
                                    </p:anim>
                                    <p:anim calcmode="lin" valueType="num">
                                      <p:cBhvr>
                                        <p:cTn id="130" dur="1000" fill="hold"/>
                                        <p:tgtEl>
                                          <p:spTgt spid="44"/>
                                        </p:tgtEl>
                                        <p:attrNameLst>
                                          <p:attrName>style.rotation</p:attrName>
                                        </p:attrNameLst>
                                      </p:cBhvr>
                                      <p:tavLst>
                                        <p:tav tm="0">
                                          <p:val>
                                            <p:fltVal val="90"/>
                                          </p:val>
                                        </p:tav>
                                        <p:tav tm="100000">
                                          <p:val>
                                            <p:fltVal val="0"/>
                                          </p:val>
                                        </p:tav>
                                      </p:tavLst>
                                    </p:anim>
                                    <p:animEffect transition="in" filter="fade">
                                      <p:cBhvr>
                                        <p:cTn id="131" dur="1000"/>
                                        <p:tgtEl>
                                          <p:spTgt spid="44"/>
                                        </p:tgtEl>
                                      </p:cBhvr>
                                    </p:animEffect>
                                  </p:childTnLst>
                                </p:cTn>
                              </p:par>
                              <p:par>
                                <p:cTn id="132" presetID="31" presetClass="entr" presetSubtype="0" fill="hold" grpId="0" nodeType="with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p:cTn id="134" dur="1000" fill="hold"/>
                                        <p:tgtEl>
                                          <p:spTgt spid="48"/>
                                        </p:tgtEl>
                                        <p:attrNameLst>
                                          <p:attrName>ppt_w</p:attrName>
                                        </p:attrNameLst>
                                      </p:cBhvr>
                                      <p:tavLst>
                                        <p:tav tm="0">
                                          <p:val>
                                            <p:fltVal val="0"/>
                                          </p:val>
                                        </p:tav>
                                        <p:tav tm="100000">
                                          <p:val>
                                            <p:strVal val="#ppt_w"/>
                                          </p:val>
                                        </p:tav>
                                      </p:tavLst>
                                    </p:anim>
                                    <p:anim calcmode="lin" valueType="num">
                                      <p:cBhvr>
                                        <p:cTn id="135" dur="1000" fill="hold"/>
                                        <p:tgtEl>
                                          <p:spTgt spid="48"/>
                                        </p:tgtEl>
                                        <p:attrNameLst>
                                          <p:attrName>ppt_h</p:attrName>
                                        </p:attrNameLst>
                                      </p:cBhvr>
                                      <p:tavLst>
                                        <p:tav tm="0">
                                          <p:val>
                                            <p:fltVal val="0"/>
                                          </p:val>
                                        </p:tav>
                                        <p:tav tm="100000">
                                          <p:val>
                                            <p:strVal val="#ppt_h"/>
                                          </p:val>
                                        </p:tav>
                                      </p:tavLst>
                                    </p:anim>
                                    <p:anim calcmode="lin" valueType="num">
                                      <p:cBhvr>
                                        <p:cTn id="136" dur="1000" fill="hold"/>
                                        <p:tgtEl>
                                          <p:spTgt spid="48"/>
                                        </p:tgtEl>
                                        <p:attrNameLst>
                                          <p:attrName>style.rotation</p:attrName>
                                        </p:attrNameLst>
                                      </p:cBhvr>
                                      <p:tavLst>
                                        <p:tav tm="0">
                                          <p:val>
                                            <p:fltVal val="90"/>
                                          </p:val>
                                        </p:tav>
                                        <p:tav tm="100000">
                                          <p:val>
                                            <p:fltVal val="0"/>
                                          </p:val>
                                        </p:tav>
                                      </p:tavLst>
                                    </p:anim>
                                    <p:animEffect transition="in" filter="fade">
                                      <p:cBhvr>
                                        <p:cTn id="13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792088"/>
          </a:xfrm>
        </p:spPr>
        <p:style>
          <a:lnRef idx="3">
            <a:schemeClr val="lt1"/>
          </a:lnRef>
          <a:fillRef idx="1">
            <a:schemeClr val="accent5"/>
          </a:fillRef>
          <a:effectRef idx="1">
            <a:schemeClr val="accent5"/>
          </a:effectRef>
          <a:fontRef idx="minor">
            <a:schemeClr val="lt1"/>
          </a:fontRef>
        </p:style>
        <p:txBody>
          <a:bodyPr/>
          <a:lstStyle/>
          <a:p>
            <a:pPr algn="ctr"/>
            <a:r>
              <a:rPr lang="tr-T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TESTLERİN KATSAYILARI?</a:t>
            </a:r>
            <a:r>
              <a:rPr lang="en-US" dirty="0"/>
              <a:t/>
            </a:r>
            <a:br>
              <a:rPr lang="en-US" dirty="0"/>
            </a:br>
            <a:endParaRPr lang="vi-VN" dirty="0"/>
          </a:p>
        </p:txBody>
      </p:sp>
      <p:sp>
        <p:nvSpPr>
          <p:cNvPr id="16" name="15 Akış Çizelgesi: Öteki İşlem"/>
          <p:cNvSpPr/>
          <p:nvPr/>
        </p:nvSpPr>
        <p:spPr>
          <a:xfrm>
            <a:off x="335360" y="2204864"/>
            <a:ext cx="5040560" cy="648072"/>
          </a:xfrm>
          <a:prstGeom prst="flowChartAlternateProcess">
            <a:avLst/>
          </a:prstGeom>
          <a:solidFill>
            <a:srgbClr val="E6AF00"/>
          </a:solidFill>
        </p:spPr>
        <p:style>
          <a:lnRef idx="1">
            <a:schemeClr val="dk1"/>
          </a:lnRef>
          <a:fillRef idx="2">
            <a:schemeClr val="dk1"/>
          </a:fillRef>
          <a:effectRef idx="1">
            <a:schemeClr val="dk1"/>
          </a:effectRef>
          <a:fontRef idx="minor">
            <a:schemeClr val="dk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TÜRKÇE</a:t>
            </a:r>
          </a:p>
        </p:txBody>
      </p:sp>
      <p:sp>
        <p:nvSpPr>
          <p:cNvPr id="17" name="16 Akış Çizelgesi: Öteki İşlem"/>
          <p:cNvSpPr/>
          <p:nvPr/>
        </p:nvSpPr>
        <p:spPr>
          <a:xfrm>
            <a:off x="335360" y="3356992"/>
            <a:ext cx="5040560" cy="64807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MATEMATİK</a:t>
            </a:r>
          </a:p>
        </p:txBody>
      </p:sp>
      <p:sp>
        <p:nvSpPr>
          <p:cNvPr id="18" name="17 Akış Çizelgesi: Öteki İşlem"/>
          <p:cNvSpPr/>
          <p:nvPr/>
        </p:nvSpPr>
        <p:spPr>
          <a:xfrm>
            <a:off x="407368" y="4509120"/>
            <a:ext cx="5040560" cy="648072"/>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FEN VE TEKNOLOJİ</a:t>
            </a:r>
          </a:p>
        </p:txBody>
      </p:sp>
      <p:sp>
        <p:nvSpPr>
          <p:cNvPr id="19" name="18 Akış Çizelgesi: Öteki İşlem"/>
          <p:cNvSpPr/>
          <p:nvPr/>
        </p:nvSpPr>
        <p:spPr>
          <a:xfrm>
            <a:off x="6744072" y="2276872"/>
            <a:ext cx="3456384" cy="648072"/>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İNKILÂP TARİHİ</a:t>
            </a:r>
          </a:p>
        </p:txBody>
      </p:sp>
      <p:sp>
        <p:nvSpPr>
          <p:cNvPr id="20" name="19 Akış Çizelgesi: Öteki İşlem"/>
          <p:cNvSpPr/>
          <p:nvPr/>
        </p:nvSpPr>
        <p:spPr>
          <a:xfrm>
            <a:off x="6744072" y="3356992"/>
            <a:ext cx="3456384" cy="648072"/>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DİN KÜLTÜRÜ</a:t>
            </a:r>
          </a:p>
        </p:txBody>
      </p:sp>
      <p:sp>
        <p:nvSpPr>
          <p:cNvPr id="21" name="20 Akış Çizelgesi: Öteki İşlem"/>
          <p:cNvSpPr/>
          <p:nvPr/>
        </p:nvSpPr>
        <p:spPr>
          <a:xfrm>
            <a:off x="6744072" y="4581128"/>
            <a:ext cx="3528392" cy="648072"/>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rtlCol="0" anchor="ctr"/>
          <a:lstStyle/>
          <a:p>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YABANCI DİL</a:t>
            </a:r>
          </a:p>
        </p:txBody>
      </p:sp>
      <p:sp>
        <p:nvSpPr>
          <p:cNvPr id="22" name="21 Oval"/>
          <p:cNvSpPr/>
          <p:nvPr/>
        </p:nvSpPr>
        <p:spPr>
          <a:xfrm>
            <a:off x="4655840" y="2204864"/>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sp>
        <p:nvSpPr>
          <p:cNvPr id="23" name="22 Oval"/>
          <p:cNvSpPr/>
          <p:nvPr/>
        </p:nvSpPr>
        <p:spPr>
          <a:xfrm>
            <a:off x="4727848" y="3356992"/>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sp>
        <p:nvSpPr>
          <p:cNvPr id="24" name="23 Oval"/>
          <p:cNvSpPr/>
          <p:nvPr/>
        </p:nvSpPr>
        <p:spPr>
          <a:xfrm>
            <a:off x="4727848" y="4509120"/>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a:t>
            </a:r>
          </a:p>
        </p:txBody>
      </p:sp>
      <p:sp>
        <p:nvSpPr>
          <p:cNvPr id="25" name="24 Oval"/>
          <p:cNvSpPr/>
          <p:nvPr/>
        </p:nvSpPr>
        <p:spPr>
          <a:xfrm>
            <a:off x="9480376" y="2276872"/>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p>
        </p:txBody>
      </p:sp>
      <p:sp>
        <p:nvSpPr>
          <p:cNvPr id="26" name="25 Oval"/>
          <p:cNvSpPr/>
          <p:nvPr/>
        </p:nvSpPr>
        <p:spPr>
          <a:xfrm>
            <a:off x="9480376" y="3356992"/>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p>
        </p:txBody>
      </p:sp>
      <p:sp>
        <p:nvSpPr>
          <p:cNvPr id="27" name="26 Oval"/>
          <p:cNvSpPr/>
          <p:nvPr/>
        </p:nvSpPr>
        <p:spPr>
          <a:xfrm>
            <a:off x="9552384" y="4581128"/>
            <a:ext cx="648072" cy="648072"/>
          </a:xfrm>
          <a:prstGeom prst="ellipse">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p>
        </p:txBody>
      </p:sp>
    </p:spTree>
    <p:extLst>
      <p:ext uri="{BB962C8B-B14F-4D97-AF65-F5344CB8AC3E}">
        <p14:creationId xmlns:p14="http://schemas.microsoft.com/office/powerpoint/2010/main" val="1732274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1"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476673"/>
            <a:ext cx="12192000" cy="864096"/>
          </a:xfrm>
        </p:spPr>
        <p:style>
          <a:lnRef idx="1">
            <a:schemeClr val="accent5"/>
          </a:lnRef>
          <a:fillRef idx="2">
            <a:schemeClr val="accent5"/>
          </a:fillRef>
          <a:effectRef idx="1">
            <a:schemeClr val="accent5"/>
          </a:effectRef>
          <a:fontRef idx="minor">
            <a:schemeClr val="dk1"/>
          </a:fontRef>
        </p:style>
        <p:txBody>
          <a:bodyPr/>
          <a:lstStyle/>
          <a:p>
            <a:pPr algn="ctr"/>
            <a:r>
              <a:rPr lang="tr-TR" b="1" dirty="0">
                <a:ln w="18415" cmpd="sng">
                  <a:solidFill>
                    <a:srgbClr val="FFFFFF"/>
                  </a:solidFill>
                  <a:prstDash val="solid"/>
                </a:ln>
                <a:solidFill>
                  <a:srgbClr val="FFFFFF"/>
                </a:solidFill>
                <a:effectLst>
                  <a:outerShdw blurRad="63500" dir="3600000" algn="tl" rotWithShape="0">
                    <a:srgbClr val="000000">
                      <a:alpha val="70000"/>
                    </a:srgbClr>
                  </a:outerShdw>
                </a:effectLst>
              </a:rPr>
              <a:t>Sınav Soruları Hangi Sınıflardan Olacak?</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4" name="Rectangle 53"/>
          <p:cNvSpPr/>
          <p:nvPr/>
        </p:nvSpPr>
        <p:spPr>
          <a:xfrm>
            <a:off x="2255511" y="6525343"/>
            <a:ext cx="8304985" cy="720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 name="Grup 4"/>
          <p:cNvGrpSpPr/>
          <p:nvPr/>
        </p:nvGrpSpPr>
        <p:grpSpPr>
          <a:xfrm>
            <a:off x="4906512" y="1353767"/>
            <a:ext cx="3346542" cy="5099569"/>
            <a:chOff x="4906512" y="1353767"/>
            <a:chExt cx="3346542" cy="5099569"/>
          </a:xfrm>
        </p:grpSpPr>
        <p:sp>
          <p:nvSpPr>
            <p:cNvPr id="47" name="Isosceles Triangle 2"/>
            <p:cNvSpPr/>
            <p:nvPr/>
          </p:nvSpPr>
          <p:spPr>
            <a:xfrm>
              <a:off x="4906512" y="2436312"/>
              <a:ext cx="3346542" cy="401702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9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5"/>
            <p:cNvSpPr>
              <a:spLocks noEditPoints="1"/>
            </p:cNvSpPr>
            <p:nvPr/>
          </p:nvSpPr>
          <p:spPr bwMode="auto">
            <a:xfrm flipH="1">
              <a:off x="6263913" y="1353767"/>
              <a:ext cx="722756" cy="1067121"/>
            </a:xfrm>
            <a:custGeom>
              <a:avLst/>
              <a:gdLst>
                <a:gd name="T0" fmla="*/ 299 w 299"/>
                <a:gd name="T1" fmla="*/ 151 h 450"/>
                <a:gd name="T2" fmla="*/ 150 w 299"/>
                <a:gd name="T3" fmla="*/ 1 h 450"/>
                <a:gd name="T4" fmla="*/ 0 w 299"/>
                <a:gd name="T5" fmla="*/ 150 h 450"/>
                <a:gd name="T6" fmla="*/ 20 w 299"/>
                <a:gd name="T7" fmla="*/ 225 h 450"/>
                <a:gd name="T8" fmla="*/ 20 w 299"/>
                <a:gd name="T9" fmla="*/ 225 h 450"/>
                <a:gd name="T10" fmla="*/ 149 w 299"/>
                <a:gd name="T11" fmla="*/ 450 h 450"/>
                <a:gd name="T12" fmla="*/ 279 w 299"/>
                <a:gd name="T13" fmla="*/ 226 h 450"/>
                <a:gd name="T14" fmla="*/ 278 w 299"/>
                <a:gd name="T15" fmla="*/ 226 h 450"/>
                <a:gd name="T16" fmla="*/ 299 w 299"/>
                <a:gd name="T17" fmla="*/ 151 h 450"/>
                <a:gd name="T18" fmla="*/ 149 w 299"/>
                <a:gd name="T19" fmla="*/ 275 h 450"/>
                <a:gd name="T20" fmla="*/ 25 w 299"/>
                <a:gd name="T21" fmla="*/ 150 h 450"/>
                <a:gd name="T22" fmla="*/ 150 w 299"/>
                <a:gd name="T23" fmla="*/ 26 h 450"/>
                <a:gd name="T24" fmla="*/ 274 w 299"/>
                <a:gd name="T25" fmla="*/ 151 h 450"/>
                <a:gd name="T26" fmla="*/ 149 w 299"/>
                <a:gd name="T27" fmla="*/ 27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450">
                  <a:moveTo>
                    <a:pt x="299" y="151"/>
                  </a:moveTo>
                  <a:cubicBezTo>
                    <a:pt x="299" y="68"/>
                    <a:pt x="232" y="1"/>
                    <a:pt x="150" y="1"/>
                  </a:cubicBezTo>
                  <a:cubicBezTo>
                    <a:pt x="67" y="0"/>
                    <a:pt x="0" y="67"/>
                    <a:pt x="0" y="150"/>
                  </a:cubicBezTo>
                  <a:cubicBezTo>
                    <a:pt x="0" y="177"/>
                    <a:pt x="7" y="203"/>
                    <a:pt x="20" y="225"/>
                  </a:cubicBezTo>
                  <a:cubicBezTo>
                    <a:pt x="20" y="225"/>
                    <a:pt x="20" y="225"/>
                    <a:pt x="20" y="225"/>
                  </a:cubicBezTo>
                  <a:cubicBezTo>
                    <a:pt x="149" y="450"/>
                    <a:pt x="149" y="450"/>
                    <a:pt x="149" y="450"/>
                  </a:cubicBezTo>
                  <a:cubicBezTo>
                    <a:pt x="279" y="226"/>
                    <a:pt x="279" y="226"/>
                    <a:pt x="279" y="226"/>
                  </a:cubicBezTo>
                  <a:cubicBezTo>
                    <a:pt x="278" y="226"/>
                    <a:pt x="278" y="226"/>
                    <a:pt x="278" y="226"/>
                  </a:cubicBezTo>
                  <a:cubicBezTo>
                    <a:pt x="291" y="203"/>
                    <a:pt x="299" y="178"/>
                    <a:pt x="299" y="151"/>
                  </a:cubicBezTo>
                  <a:close/>
                  <a:moveTo>
                    <a:pt x="149" y="275"/>
                  </a:moveTo>
                  <a:cubicBezTo>
                    <a:pt x="80" y="275"/>
                    <a:pt x="24" y="219"/>
                    <a:pt x="25" y="150"/>
                  </a:cubicBezTo>
                  <a:cubicBezTo>
                    <a:pt x="25" y="81"/>
                    <a:pt x="81" y="25"/>
                    <a:pt x="150" y="26"/>
                  </a:cubicBezTo>
                  <a:cubicBezTo>
                    <a:pt x="218" y="26"/>
                    <a:pt x="274" y="82"/>
                    <a:pt x="274" y="151"/>
                  </a:cubicBezTo>
                  <a:cubicBezTo>
                    <a:pt x="274" y="219"/>
                    <a:pt x="218" y="275"/>
                    <a:pt x="149" y="27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TextBox 66"/>
            <p:cNvSpPr txBox="1"/>
            <p:nvPr/>
          </p:nvSpPr>
          <p:spPr>
            <a:xfrm>
              <a:off x="6407789" y="1412776"/>
              <a:ext cx="393056" cy="584775"/>
            </a:xfrm>
            <a:prstGeom prst="rect">
              <a:avLst/>
            </a:prstGeom>
            <a:noFill/>
          </p:spPr>
          <p:txBody>
            <a:bodyPr wrap="none" rtlCol="0">
              <a:spAutoFit/>
            </a:bodyPr>
            <a:lstStyle/>
            <a:p>
              <a:r>
                <a:rPr lang="tr-TR" sz="3200" b="1" dirty="0">
                  <a:solidFill>
                    <a:schemeClr val="accent2">
                      <a:lumMod val="75000"/>
                    </a:schemeClr>
                  </a:solidFill>
                </a:rPr>
                <a:t>8</a:t>
              </a:r>
              <a:endParaRPr lang="vi-VN" sz="3200" b="1" dirty="0">
                <a:solidFill>
                  <a:schemeClr val="accent2">
                    <a:lumMod val="75000"/>
                  </a:schemeClr>
                </a:solidFill>
              </a:endParaRPr>
            </a:p>
          </p:txBody>
        </p:sp>
      </p:grpSp>
      <p:sp>
        <p:nvSpPr>
          <p:cNvPr id="49" name="Metin kutusu 48"/>
          <p:cNvSpPr txBox="1"/>
          <p:nvPr/>
        </p:nvSpPr>
        <p:spPr>
          <a:xfrm>
            <a:off x="5870887" y="4448982"/>
            <a:ext cx="1859915" cy="707886"/>
          </a:xfrm>
          <a:prstGeom prst="rect">
            <a:avLst/>
          </a:prstGeom>
          <a:noFill/>
        </p:spPr>
        <p:txBody>
          <a:bodyPr wrap="square" rtlCol="0">
            <a:spAutoFit/>
          </a:bodyPr>
          <a:lstStyle/>
          <a:p>
            <a:r>
              <a:rPr lang="tr-TR" sz="4000" b="1" dirty="0">
                <a:solidFill>
                  <a:schemeClr val="bg1"/>
                </a:solidFill>
              </a:rPr>
              <a:t>8. Sınıf</a:t>
            </a:r>
          </a:p>
        </p:txBody>
      </p:sp>
    </p:spTree>
    <p:extLst>
      <p:ext uri="{BB962C8B-B14F-4D97-AF65-F5344CB8AC3E}">
        <p14:creationId xmlns:p14="http://schemas.microsoft.com/office/powerpoint/2010/main" val="8859841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4" grpId="0" animBg="1"/>
    </p:bldLst>
  </p:timing>
</p:sld>
</file>

<file path=ppt/theme/theme1.xml><?xml version="1.0" encoding="utf-8"?>
<a:theme xmlns:a="http://schemas.openxmlformats.org/drawingml/2006/main" name="Office Theme">
  <a:themeElements>
    <a:clrScheme name="du an thang 10">
      <a:dk1>
        <a:sysClr val="windowText" lastClr="000000"/>
      </a:dk1>
      <a:lt1>
        <a:sysClr val="window" lastClr="FFFFFF"/>
      </a:lt1>
      <a:dk2>
        <a:srgbClr val="44546A"/>
      </a:dk2>
      <a:lt2>
        <a:srgbClr val="E7E6E6"/>
      </a:lt2>
      <a:accent1>
        <a:srgbClr val="6F3293"/>
      </a:accent1>
      <a:accent2>
        <a:srgbClr val="58BBB4"/>
      </a:accent2>
      <a:accent3>
        <a:srgbClr val="FA1230"/>
      </a:accent3>
      <a:accent4>
        <a:srgbClr val="C2CB4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3736</TotalTime>
  <Words>758</Words>
  <Application>Microsoft Office PowerPoint</Application>
  <PresentationFormat>Geniş ekran</PresentationFormat>
  <Paragraphs>201</Paragraphs>
  <Slides>25</Slides>
  <Notes>2</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25</vt:i4>
      </vt:variant>
    </vt:vector>
  </HeadingPairs>
  <TitlesOfParts>
    <vt:vector size="38" baseType="lpstr">
      <vt:lpstr>宋体</vt:lpstr>
      <vt:lpstr>Aharoni</vt:lpstr>
      <vt:lpstr>Arial</vt:lpstr>
      <vt:lpstr>Arial</vt:lpstr>
      <vt:lpstr>Calibri</vt:lpstr>
      <vt:lpstr>Oswald Regular</vt:lpstr>
      <vt:lpstr>Roboto</vt:lpstr>
      <vt:lpstr>Roboto Condensed</vt:lpstr>
      <vt:lpstr>Roboto Light</vt:lpstr>
      <vt:lpstr>Source Sans Pro Light</vt:lpstr>
      <vt:lpstr>Verdana</vt:lpstr>
      <vt:lpstr>Wingdings</vt:lpstr>
      <vt:lpstr>Office Theme</vt:lpstr>
      <vt:lpstr>PowerPoint Sunusu</vt:lpstr>
      <vt:lpstr>PowerPoint Sunusu</vt:lpstr>
      <vt:lpstr>https://www.basarisiralamalari.com/yozgat-lise-taban-puanlari-2024-ve-yuzdelik-dilimleri-lgs-meb/</vt:lpstr>
      <vt:lpstr>SINAVLA ÖĞRENCİ ALAN LİSELER HANGİLERİ?</vt:lpstr>
      <vt:lpstr>SINAV ve YERLEŞTİME TAKVİMİ </vt:lpstr>
      <vt:lpstr>SORU SAYISI ve SINAV SÜRESİ</vt:lpstr>
      <vt:lpstr>HANGİ DERSTEN KAÇ SORU ÇIKACAK? </vt:lpstr>
      <vt:lpstr>TESTLERİN KATSAYILARI? </vt:lpstr>
      <vt:lpstr>Sınav Soruları Hangi Sınıflardan Olacak?</vt:lpstr>
      <vt:lpstr>SORULAR NASIL OLACAK? </vt:lpstr>
      <vt:lpstr> SINAV KAÇ OTURUM OLACAK? </vt:lpstr>
      <vt:lpstr> SINAV SÜRESİ VE BAŞLAMA SAATİ? </vt:lpstr>
      <vt:lpstr>SINAV ZORUNLU MU? </vt:lpstr>
      <vt:lpstr>SINAV KURALLARI </vt:lpstr>
      <vt:lpstr>SINAVLA ÖĞRENCİ ALAN LİSELERE TERCİH İŞLEMLERİ </vt:lpstr>
      <vt:lpstr>YEREL YERLEŞTİRME NASIL OLACAK? </vt:lpstr>
      <vt:lpstr>TERCİHLER NASIL YAPILACAK? </vt:lpstr>
      <vt:lpstr>YEREL YERLEŞTİRME NASIL OLACAK? </vt:lpstr>
      <vt:lpstr>YEREL YERLEŞTİRMEDE ÖNCELİK? </vt:lpstr>
      <vt:lpstr>Yerel yerleştirme tercih ekranında okullar renklere göre ayrılacak.   Buna göre yeşil renk, öğrencinin kendi ikamet alanını ifade ederken, mavi renk ise komşu kayıt alanını belirtmektedir.   “Komşu Kayıt Alanında” ibaresi öğrenci için ikamet adresine göre Komşu Kayıt Alanında yer alan okulları belirtir.</vt:lpstr>
      <vt:lpstr>MERKEZİ YERLEŞTİRME NASIL OLACAK? </vt:lpstr>
      <vt:lpstr>BELİRLİ OKULLARDA YIĞILMA OLURSA! </vt:lpstr>
      <vt:lpstr>ÖZEL LİSELERE YERLEŞTİRME NASIL OLACAK? </vt:lpstr>
      <vt:lpstr>GÜZEL SANATLAR VE SPOR LİSELERİNE YERLEŞTİRME NASIL OLACAK? </vt:lpstr>
      <vt:lpstr>LİSELERE GEÇİŞ SİSTEMİ...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Tien Dung</dc:creator>
  <cp:lastModifiedBy>M.Akif Ersoy O.o</cp:lastModifiedBy>
  <cp:revision>311</cp:revision>
  <dcterms:created xsi:type="dcterms:W3CDTF">2014-09-22T14:05:42Z</dcterms:created>
  <dcterms:modified xsi:type="dcterms:W3CDTF">2023-10-02T08:30:54Z</dcterms:modified>
</cp:coreProperties>
</file>